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7">
  <p:sldMasterIdLst>
    <p:sldMasterId id="2147483648" r:id="rId1"/>
  </p:sldMasterIdLst>
  <p:notesMasterIdLst>
    <p:notesMasterId r:id="rId51"/>
  </p:notesMasterIdLst>
  <p:sldIdLst>
    <p:sldId id="515" r:id="rId2"/>
    <p:sldId id="390" r:id="rId3"/>
    <p:sldId id="580" r:id="rId4"/>
    <p:sldId id="581" r:id="rId5"/>
    <p:sldId id="579" r:id="rId6"/>
    <p:sldId id="625" r:id="rId7"/>
    <p:sldId id="583" r:id="rId8"/>
    <p:sldId id="582" r:id="rId9"/>
    <p:sldId id="584" r:id="rId10"/>
    <p:sldId id="585" r:id="rId11"/>
    <p:sldId id="586" r:id="rId12"/>
    <p:sldId id="587" r:id="rId13"/>
    <p:sldId id="588" r:id="rId14"/>
    <p:sldId id="589" r:id="rId15"/>
    <p:sldId id="590" r:id="rId16"/>
    <p:sldId id="591" r:id="rId17"/>
    <p:sldId id="592" r:id="rId18"/>
    <p:sldId id="593" r:id="rId19"/>
    <p:sldId id="595" r:id="rId20"/>
    <p:sldId id="596" r:id="rId21"/>
    <p:sldId id="597" r:id="rId22"/>
    <p:sldId id="598" r:id="rId23"/>
    <p:sldId id="599" r:id="rId24"/>
    <p:sldId id="600" r:id="rId25"/>
    <p:sldId id="601" r:id="rId26"/>
    <p:sldId id="602" r:id="rId27"/>
    <p:sldId id="603" r:id="rId28"/>
    <p:sldId id="604" r:id="rId29"/>
    <p:sldId id="605" r:id="rId30"/>
    <p:sldId id="606" r:id="rId31"/>
    <p:sldId id="607" r:id="rId32"/>
    <p:sldId id="608" r:id="rId33"/>
    <p:sldId id="609" r:id="rId34"/>
    <p:sldId id="610" r:id="rId35"/>
    <p:sldId id="611" r:id="rId36"/>
    <p:sldId id="613" r:id="rId37"/>
    <p:sldId id="618" r:id="rId38"/>
    <p:sldId id="578" r:id="rId39"/>
    <p:sldId id="612" r:id="rId40"/>
    <p:sldId id="614" r:id="rId41"/>
    <p:sldId id="620" r:id="rId42"/>
    <p:sldId id="621" r:id="rId43"/>
    <p:sldId id="622" r:id="rId44"/>
    <p:sldId id="615" r:id="rId45"/>
    <p:sldId id="623" r:id="rId46"/>
    <p:sldId id="624" r:id="rId47"/>
    <p:sldId id="619" r:id="rId48"/>
    <p:sldId id="518" r:id="rId49"/>
    <p:sldId id="259" r:id="rId5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5DEE"/>
    <a:srgbClr val="33CCFF"/>
    <a:srgbClr val="DBD8CF"/>
    <a:srgbClr val="C9C8B7"/>
    <a:srgbClr val="B9B799"/>
    <a:srgbClr val="A2FA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96" autoAdjust="0"/>
    <p:restoredTop sz="83395" autoAdjust="0"/>
  </p:normalViewPr>
  <p:slideViewPr>
    <p:cSldViewPr>
      <p:cViewPr varScale="1">
        <p:scale>
          <a:sx n="157" d="100"/>
          <a:sy n="157" d="100"/>
        </p:scale>
        <p:origin x="132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11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0D2F6-41A1-4FB9-8DEA-0C65FD35AB0D}" type="datetimeFigureOut">
              <a:rPr lang="zh-CN" altLang="en-US" smtClean="0"/>
              <a:t>2023/10/25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1221B5-E10A-485A-AB8F-213CB661A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874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979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05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050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963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2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923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411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88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080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1221B5-E10A-485A-AB8F-213CB661A8F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433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/>
          <p:cNvSpPr/>
          <p:nvPr userDrawn="1"/>
        </p:nvSpPr>
        <p:spPr>
          <a:xfrm>
            <a:off x="-34456" y="1059582"/>
            <a:ext cx="6084168" cy="1982405"/>
          </a:xfrm>
          <a:prstGeom prst="round1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460" y="1271653"/>
            <a:ext cx="5490645" cy="1558265"/>
          </a:xfrm>
        </p:spPr>
        <p:txBody>
          <a:bodyPr anchor="ctr"/>
          <a:lstStyle>
            <a:lvl1pPr algn="l">
              <a:defRPr sz="405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1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 pressure="77"/>
                    </a14:imgEffect>
                  </a14:imgLayer>
                </a14:imgProps>
              </a:ext>
            </a:extLst>
          </a:blip>
          <a:srcRect/>
          <a:tile tx="-31750" ty="-31750" sx="40000" sy="4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571472" y="589345"/>
            <a:ext cx="8143932" cy="1982405"/>
          </a:xfrm>
          <a:prstGeom prst="roundRect">
            <a:avLst>
              <a:gd name="adj" fmla="val 6209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7238" y="735546"/>
            <a:ext cx="7772400" cy="1674186"/>
          </a:xfrm>
        </p:spPr>
        <p:txBody>
          <a:bodyPr anchor="t"/>
          <a:lstStyle>
            <a:lvl1pPr algn="ctr">
              <a:defRPr sz="2100" b="0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3038" y="2895786"/>
            <a:ext cx="6400800" cy="140415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Cambria" pitchFamily="18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矩形 13"/>
          <p:cNvSpPr/>
          <p:nvPr userDrawn="1"/>
        </p:nvSpPr>
        <p:spPr>
          <a:xfrm>
            <a:off x="-36512" y="4948014"/>
            <a:ext cx="9216000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68441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72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461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5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流程图: 延期 21"/>
          <p:cNvSpPr/>
          <p:nvPr userDrawn="1"/>
        </p:nvSpPr>
        <p:spPr>
          <a:xfrm rot="16200000">
            <a:off x="4420251" y="419751"/>
            <a:ext cx="303498" cy="9144000"/>
          </a:xfrm>
          <a:prstGeom prst="flowChartDelay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0" name="矩形 19"/>
          <p:cNvSpPr/>
          <p:nvPr userDrawn="1"/>
        </p:nvSpPr>
        <p:spPr>
          <a:xfrm>
            <a:off x="0" y="0"/>
            <a:ext cx="9144000" cy="59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7504" y="105708"/>
            <a:ext cx="6817128" cy="4138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7504" y="845073"/>
            <a:ext cx="8784976" cy="3940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7504" y="4948014"/>
            <a:ext cx="2026096" cy="18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新宋体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12160" y="4925087"/>
            <a:ext cx="2895600" cy="1954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tint val="75000"/>
                  </a:schemeClr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1026" name="Picture 2" descr="C:\Users\Administrator\Desktop\REINS.png"/>
          <p:cNvPicPr>
            <a:picLocks noChangeAspect="1" noChangeArrowheads="1"/>
          </p:cNvPicPr>
          <p:nvPr userDrawn="1"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56257"/>
            <a:ext cx="1691680" cy="355253"/>
          </a:xfrm>
          <a:prstGeom prst="rect">
            <a:avLst/>
          </a:prstGeom>
          <a:noFill/>
          <a:ln w="9525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 userDrawn="1"/>
        </p:nvSpPr>
        <p:spPr>
          <a:xfrm>
            <a:off x="6876256" y="400404"/>
            <a:ext cx="2232248" cy="19620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REliable</a:t>
            </a:r>
            <a:r>
              <a:rPr lang="en-US" altLang="zh-CN" sz="675" dirty="0">
                <a:solidFill>
                  <a:schemeClr val="bg1"/>
                </a:solidFill>
                <a:effectLst/>
                <a:latin typeface="Cambria" pitchFamily="18" charset="0"/>
              </a:rPr>
              <a:t>, </a:t>
            </a:r>
            <a:r>
              <a:rPr lang="en-US" altLang="zh-CN" sz="675" dirty="0" err="1">
                <a:solidFill>
                  <a:schemeClr val="bg1"/>
                </a:solidFill>
                <a:effectLst/>
                <a:latin typeface="Cambria" pitchFamily="18" charset="0"/>
              </a:rPr>
              <a:t>INtelligent</a:t>
            </a:r>
            <a:r>
              <a:rPr lang="en-US" altLang="zh-CN" sz="675" baseline="0" dirty="0">
                <a:solidFill>
                  <a:schemeClr val="bg1"/>
                </a:solidFill>
                <a:effectLst/>
                <a:latin typeface="Cambria" pitchFamily="18" charset="0"/>
              </a:rPr>
              <a:t> &amp; Scalable Systems</a:t>
            </a:r>
            <a:endParaRPr lang="zh-CN" altLang="en-US" sz="675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1" name="矩形 30"/>
          <p:cNvSpPr/>
          <p:nvPr userDrawn="1"/>
        </p:nvSpPr>
        <p:spPr>
          <a:xfrm>
            <a:off x="6191250" y="575073"/>
            <a:ext cx="29527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600" dirty="0">
                <a:latin typeface="微软雅黑" pitchFamily="34" charset="-122"/>
                <a:ea typeface="微软雅黑" pitchFamily="34" charset="-122"/>
              </a:rPr>
              <a:t>                               </a:t>
            </a:r>
            <a:endParaRPr lang="zh-CN" altLang="en-US" sz="600" dirty="0">
              <a:solidFill>
                <a:schemeClr val="bg1"/>
              </a:solidFill>
              <a:effectLst/>
              <a:latin typeface="Cambria" pitchFamily="18" charset="0"/>
            </a:endParaRPr>
          </a:p>
        </p:txBody>
      </p:sp>
      <p:sp>
        <p:nvSpPr>
          <p:cNvPr id="32" name="矩形 31"/>
          <p:cNvSpPr/>
          <p:nvPr userDrawn="1"/>
        </p:nvSpPr>
        <p:spPr>
          <a:xfrm>
            <a:off x="4643438" y="575073"/>
            <a:ext cx="16192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 userDrawn="1"/>
        </p:nvSpPr>
        <p:spPr>
          <a:xfrm>
            <a:off x="3286125" y="575073"/>
            <a:ext cx="14033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2143125" y="575073"/>
            <a:ext cx="11874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1214438" y="575073"/>
            <a:ext cx="971550" cy="1071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 userDrawn="1"/>
        </p:nvSpPr>
        <p:spPr>
          <a:xfrm>
            <a:off x="500063" y="575073"/>
            <a:ext cx="755650" cy="107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 userDrawn="1"/>
        </p:nvSpPr>
        <p:spPr>
          <a:xfrm>
            <a:off x="0" y="573882"/>
            <a:ext cx="539750" cy="1083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067944" y="4894009"/>
            <a:ext cx="1008112" cy="2341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 baseline="0">
                <a:solidFill>
                  <a:schemeClr val="bg1"/>
                </a:solidFill>
                <a:latin typeface="Tahoma" pitchFamily="34" charset="0"/>
                <a:ea typeface="微软雅黑" pitchFamily="34" charset="-122"/>
              </a:defRPr>
            </a:lvl1pPr>
          </a:lstStyle>
          <a:p>
            <a:fld id="{CB818ED7-1FAF-4BEC-A906-EB6564C334E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922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3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5800" rtl="0" eaLnBrk="1" latinLnBrk="0" hangingPunct="1">
        <a:spcBef>
          <a:spcPct val="0"/>
        </a:spcBef>
        <a:buNone/>
        <a:defRPr sz="2400" b="0" kern="1200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ahoma" pitchFamily="34" charset="0"/>
          <a:ea typeface="微软雅黑" pitchFamily="34" charset="-122"/>
          <a:cs typeface="Tahoma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35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200" kern="1200" baseline="0">
          <a:solidFill>
            <a:schemeClr val="tx1"/>
          </a:solidFill>
          <a:latin typeface="Cambria" pitchFamily="18" charset="0"/>
          <a:ea typeface="新宋体" pitchFamily="49" charset="-122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reins.se.sjtu.edu.cn/~chenh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glossary/#rfc3339-timestamp" TargetMode="External"/><Relationship Id="rId2" Type="http://schemas.openxmlformats.org/officeDocument/2006/relationships/hyperlink" Target="https://docs.influxdata.com/influxdb/v2.1/reference/key-concepts/data-elements/#timestamp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influxdata.com/influxdb/v2.1/reference/key-concepts/data-elements/#measuremen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key-concepts/data-elements/#field-key" TargetMode="External"/><Relationship Id="rId2" Type="http://schemas.openxmlformats.org/officeDocument/2006/relationships/hyperlink" Target="https://docs.influxdata.com/influxdb/v2.1/reference/key-concepts/data-elements/#field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hyperlink" Target="https://docs.influxdata.com/influxdb/v2.1/reference/key-concepts/data-elements/#field-set" TargetMode="External"/><Relationship Id="rId4" Type="http://schemas.openxmlformats.org/officeDocument/2006/relationships/hyperlink" Target="https://docs.influxdata.com/influxdb/v2.1/reference/key-concepts/data-elements/#field-valu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key-concepts/data-elements/#tag-key" TargetMode="External"/><Relationship Id="rId2" Type="http://schemas.openxmlformats.org/officeDocument/2006/relationships/hyperlink" Target="https://docs.influxdata.com/influxdb/v2.1/reference/key-concepts/data-elements/#tag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hyperlink" Target="https://docs.influxdata.com/influxdb/v2.1/reference/key-concepts/data-elements/#tag-set" TargetMode="External"/><Relationship Id="rId4" Type="http://schemas.openxmlformats.org/officeDocument/2006/relationships/hyperlink" Target="https://docs.influxdata.com/influxdb/v2.1/reference/key-concepts/data-elements/#tag-valu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influxdata.com/influxdb/v2.1/reference/glossary/#schema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key-concepts/data-elements/#sample-data" TargetMode="External"/><Relationship Id="rId2" Type="http://schemas.openxmlformats.org/officeDocument/2006/relationships/hyperlink" Target="https://docs.influxdata.com/influxdb/v2.1/reference/key-concepts/data-elements/#series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influxdata.com/influxdb/v2.1/process-data/" TargetMode="External"/><Relationship Id="rId3" Type="http://schemas.openxmlformats.org/officeDocument/2006/relationships/hyperlink" Target="https://docs.influxdata.com/influxdb/v2.1/reference/key-concepts/data-elements/#sample-data" TargetMode="External"/><Relationship Id="rId7" Type="http://schemas.openxmlformats.org/officeDocument/2006/relationships/hyperlink" Target="https://docs.influxdata.com/influxdb/v2.1/visualize-data/dashboards/" TargetMode="External"/><Relationship Id="rId2" Type="http://schemas.openxmlformats.org/officeDocument/2006/relationships/hyperlink" Target="https://docs.influxdata.com/influxdb/v2.1/reference/key-concepts/data-elements/#point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influxdata.com/influxdb/v2.1/users/" TargetMode="External"/><Relationship Id="rId5" Type="http://schemas.openxmlformats.org/officeDocument/2006/relationships/hyperlink" Target="https://docs.influxdata.com/influxdb/v2.1/reference/key-concepts/data-elements/#organization" TargetMode="External"/><Relationship Id="rId4" Type="http://schemas.openxmlformats.org/officeDocument/2006/relationships/hyperlink" Target="https://docs.influxdata.com/influxdb/v2.1/reference/key-concepts/data-elements/#bucket" TargetMode="External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key-concepts/design-principles/#strict-update-and-delete-permissions" TargetMode="External"/><Relationship Id="rId2" Type="http://schemas.openxmlformats.org/officeDocument/2006/relationships/hyperlink" Target="https://docs.influxdata.com/influxdb/v2.1/reference/key-concepts/design-principles/#time-ordered-data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uxdat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key-concepts/design-principles/#handle-read-and-write-queries-first" TargetMode="External"/><Relationship Id="rId2" Type="http://schemas.openxmlformats.org/officeDocument/2006/relationships/hyperlink" Target="https://docs.influxdata.com/influxdb/v2.1/reference/key-concepts/design-principles/#time-ordered-data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influxdata.com/influxdb/v2.1/reference/key-concepts/design-principles/#schemaless-design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key-concepts/design-principles/#datasets-over-individual-points" TargetMode="External"/><Relationship Id="rId2" Type="http://schemas.openxmlformats.org/officeDocument/2006/relationships/hyperlink" Target="https://docs.influxdata.com/influxdb/v2.1/reference/key-concepts/design-principles/#time-ordered-data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influxdata.com/influxdb/v2.1/reference/key-concepts/design-principles/#duplicate-dat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internals/storage-engine/#cache" TargetMode="External"/><Relationship Id="rId2" Type="http://schemas.openxmlformats.org/officeDocument/2006/relationships/hyperlink" Target="https://docs.influxdata.com/influxdb/v2.1/reference/internals/storage-engine/#write-ahead-log-wa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influxdata.com/influxdb/v2.1/reference/internals/storage-engine/#time-series-index-tsi" TargetMode="External"/><Relationship Id="rId4" Type="http://schemas.openxmlformats.org/officeDocument/2006/relationships/hyperlink" Target="https://docs.influxdata.com/influxdb/v2.1/reference/internals/storage-engine/#time-structured-merge-tree-ts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syntax/line-protocol/" TargetMode="External"/><Relationship Id="rId2" Type="http://schemas.openxmlformats.org/officeDocument/2006/relationships/hyperlink" Target="https://docs.influxdata.com/influxdb/v2.1/reference/internals/storage-engine/#writing-data-from-api-to-disk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influxdata.com/influxdb/v2.1/reference/internals/storage-engine/#time-structured-merge-tree-tsm" TargetMode="External"/><Relationship Id="rId4" Type="http://schemas.openxmlformats.org/officeDocument/2006/relationships/hyperlink" Target="https://docs.influxdata.com/influxdb/v2.1/reference/glossary/#poi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internals/storage-engine/#write-ahead-log-w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internals/storage-engine/#cach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internals/storage-engine/#time-structured-merge-tree-ts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internals/storage-engine/#time-series-index-ts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influxdata.com/influxdb/v2.1/reference/internals/file-system-layout/#configs-path" TargetMode="External"/><Relationship Id="rId3" Type="http://schemas.openxmlformats.org/officeDocument/2006/relationships/hyperlink" Target="https://docs.influxdata.com/influxdb/v2.1/reference/internals/file-system-layout/#influxdb-file-structure" TargetMode="External"/><Relationship Id="rId7" Type="http://schemas.openxmlformats.org/officeDocument/2006/relationships/hyperlink" Target="https://github.com/boltdb/bol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influxdata.com/influxdb/v2.1/reference/internals/file-system-layout/#bolt-path" TargetMode="External"/><Relationship Id="rId5" Type="http://schemas.openxmlformats.org/officeDocument/2006/relationships/hyperlink" Target="https://docs.influxdata.com/influxdb/v2.1/reference/internals/storage-engine/" TargetMode="External"/><Relationship Id="rId10" Type="http://schemas.openxmlformats.org/officeDocument/2006/relationships/hyperlink" Target="https://docs.influxdata.com/influxdb/v2.1/reference/internals/file-system-layout/#influxdb-configuration-files" TargetMode="External"/><Relationship Id="rId4" Type="http://schemas.openxmlformats.org/officeDocument/2006/relationships/hyperlink" Target="https://docs.influxdata.com/influxdb/v2.1/reference/internals/file-system-layout/#engine-path" TargetMode="External"/><Relationship Id="rId9" Type="http://schemas.openxmlformats.org/officeDocument/2006/relationships/hyperlink" Target="https://docs.influxdata.com/influxdb/v2.1/reference/cli/influx/confi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uxdata.com/the-best-way-to-store-collect-analyze-time-series-data/" TargetMode="External"/><Relationship Id="rId2" Type="http://schemas.openxmlformats.org/officeDocument/2006/relationships/hyperlink" Target="https://www.influxdata.com/what-is-time-series-data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nfluxdata.com/from-sql-to-nosql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internals/shards/#shard-group-duration" TargetMode="External"/><Relationship Id="rId7" Type="http://schemas.openxmlformats.org/officeDocument/2006/relationships/hyperlink" Target="https://docs.influxdata.com/influxdb/v2.1/reference/glossary/#bucket" TargetMode="External"/><Relationship Id="rId2" Type="http://schemas.openxmlformats.org/officeDocument/2006/relationships/hyperlink" Target="https://docs.influxdata.com/influxdb/v2.1/reference/internals/shards/#shard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influxdata.com/influxdb/v2.1/reference/internals/shards/#shard-groups" TargetMode="External"/><Relationship Id="rId5" Type="http://schemas.openxmlformats.org/officeDocument/2006/relationships/hyperlink" Target="https://docs.influxdata.com/influxdb/v2.1/reference/internals/shards/#tsm-time-structured-merge-tree" TargetMode="External"/><Relationship Id="rId4" Type="http://schemas.openxmlformats.org/officeDocument/2006/relationships/hyperlink" Target="https://docs.influxdata.com/influxdb/v2.1/reference/internals/shards/#seri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glossary/#retention-period" TargetMode="External"/><Relationship Id="rId2" Type="http://schemas.openxmlformats.org/officeDocument/2006/relationships/hyperlink" Target="https://docs.influxdata.com/influxdb/v2.1/reference/internals/shards/#shard-group-duratio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influxdata.com/influxdb/v2.1/reference/internals/shards/#shard-group-diagram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reference/internals/shards/#shard-writes" TargetMode="External"/><Relationship Id="rId2" Type="http://schemas.openxmlformats.org/officeDocument/2006/relationships/hyperlink" Target="https://docs.influxdata.com/influxdb/v2.1/reference/internals/shards/#shard-precreation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influxdata.com/influxdb/v2.1/reference/internals/shards/#shard-compaction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influxdata.com/influxdb/v2.1/reference/internals/shards/#shard-compaction" TargetMode="Externa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influxdata.com/influxdb/v2.1/reference/internals/shards/#shard-deletion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:8086/" TargetMode="External"/><Relationship Id="rId3" Type="http://schemas.openxmlformats.org/officeDocument/2006/relationships/hyperlink" Target="https://docs.influxdata.com/influxdb/v2.1/install/#use-homebrew" TargetMode="External"/><Relationship Id="rId7" Type="http://schemas.openxmlformats.org/officeDocument/2006/relationships/hyperlink" Target="https://docs.influxdata.com/influxdb/v2.1/install/#set-up-influxdb-through-the-ui" TargetMode="External"/><Relationship Id="rId2" Type="http://schemas.openxmlformats.org/officeDocument/2006/relationships/hyperlink" Target="https://docs.influxdata.com/influxdb/v2.1/install/#install-influxdb-v21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influxdata.com/influxdb/v2.1/write-data/no-code/use-telegraf/auto-config/#start-the-telegraf-service" TargetMode="External"/><Relationship Id="rId5" Type="http://schemas.openxmlformats.org/officeDocument/2006/relationships/hyperlink" Target="https://docs.influxdata.com/influxdb/v2.1/install/#start-influxdb" TargetMode="External"/><Relationship Id="rId4" Type="http://schemas.openxmlformats.org/officeDocument/2006/relationships/hyperlink" Target="https://brew.sh/" TargetMode="External"/><Relationship Id="rId9" Type="http://schemas.openxmlformats.org/officeDocument/2006/relationships/hyperlink" Target="https://docs.influxdata.com/influxdb/v2.1/install/#set-up-your-initial-user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influxdata.com/influxdb/v2.1/write-data/no-code/use-telegraf/auto-config/#start-the-telegraf-service" TargetMode="External"/><Relationship Id="rId2" Type="http://schemas.openxmlformats.org/officeDocument/2006/relationships/hyperlink" Target="https://docs.influxdata.com/influxdb/v2.1/write-data/no-code/use-telegraf/auto-config/#configure-your-token-as-an-environment-variable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nfluxdata/influxdb-client-java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fluxdata/influxdb-client-java" TargetMode="External"/><Relationship Id="rId3" Type="http://schemas.openxmlformats.org/officeDocument/2006/relationships/hyperlink" Target="https://zhuanlan.zhihu.com/p/115567891" TargetMode="External"/><Relationship Id="rId7" Type="http://schemas.openxmlformats.org/officeDocument/2006/relationships/hyperlink" Target="https://portal.influxdata.com/download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get.influxdata.com/rs/972-GDU-533/images/why%20time%20series.pdf" TargetMode="External"/><Relationship Id="rId5" Type="http://schemas.openxmlformats.org/officeDocument/2006/relationships/hyperlink" Target="https://db-engines.com/en/ranking/time+series+dbms" TargetMode="External"/><Relationship Id="rId4" Type="http://schemas.openxmlformats.org/officeDocument/2006/relationships/hyperlink" Target="https://www.influxdata.com/time-series-database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b-engines.com/en/ranking/time+series+dbms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zh-CN" sz="2400" dirty="0"/>
              <a:t>Architecture of Enterprise Applications 18</a:t>
            </a:r>
            <a:br>
              <a:rPr lang="en-US" altLang="zh-CN" sz="2400" dirty="0"/>
            </a:br>
            <a:r>
              <a:rPr lang="en-US" altLang="zh-CN" sz="2400" dirty="0"/>
              <a:t>Timeseries</a:t>
            </a:r>
            <a:r>
              <a:rPr lang="zh-CN" altLang="en-US" sz="2400" dirty="0"/>
              <a:t> </a:t>
            </a:r>
            <a:r>
              <a:rPr lang="en-US" altLang="zh-CN" sz="2400" dirty="0"/>
              <a:t>Database</a:t>
            </a:r>
            <a:br>
              <a:rPr lang="en-US" altLang="zh-CN" sz="2400" dirty="0"/>
            </a:br>
            <a:endParaRPr lang="zh-CN" altLang="en-US" sz="1350" i="1" dirty="0">
              <a:solidFill>
                <a:schemeClr val="tx1"/>
              </a:solidFill>
              <a:effectLst/>
              <a:latin typeface="Times New Roman" pitchFamily="18" charset="0"/>
              <a:ea typeface="幼圆" pitchFamily="49" charset="-122"/>
              <a:cs typeface="Times New Roman" pitchFamily="18" charset="0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2225279" y="2895786"/>
            <a:ext cx="4800600" cy="1836204"/>
          </a:xfrm>
        </p:spPr>
        <p:txBody>
          <a:bodyPr>
            <a:normAutofit/>
          </a:bodyPr>
          <a:lstStyle/>
          <a:p>
            <a:r>
              <a:rPr lang="en-US" altLang="zh-CN" b="1" dirty="0"/>
              <a:t>Haopeng Chen</a:t>
            </a:r>
          </a:p>
          <a:p>
            <a:endParaRPr lang="en-US" altLang="zh-CN" dirty="0"/>
          </a:p>
          <a:p>
            <a:r>
              <a:rPr lang="en-US" altLang="zh-CN" sz="1350" b="1" i="1" dirty="0" err="1"/>
              <a:t>RE</a:t>
            </a:r>
            <a:r>
              <a:rPr lang="en-US" altLang="zh-CN" i="1" dirty="0" err="1"/>
              <a:t>liable</a:t>
            </a:r>
            <a:r>
              <a:rPr lang="en-US" altLang="zh-CN" i="1" dirty="0"/>
              <a:t>, </a:t>
            </a:r>
            <a:r>
              <a:rPr lang="en-US" altLang="zh-CN" sz="1350" b="1" i="1" dirty="0" err="1"/>
              <a:t>IN</a:t>
            </a:r>
            <a:r>
              <a:rPr lang="en-US" altLang="zh-CN" i="1" dirty="0" err="1"/>
              <a:t>telligent</a:t>
            </a:r>
            <a:r>
              <a:rPr lang="en-US" altLang="zh-CN" i="1" dirty="0"/>
              <a:t> and </a:t>
            </a:r>
            <a:r>
              <a:rPr lang="en-US" altLang="zh-CN" sz="1350" b="1" i="1" dirty="0"/>
              <a:t>S</a:t>
            </a:r>
            <a:r>
              <a:rPr lang="en-US" altLang="zh-CN" i="1" dirty="0"/>
              <a:t>calable Systems Group (</a:t>
            </a:r>
            <a:r>
              <a:rPr lang="en-US" altLang="zh-CN" b="1" i="1" dirty="0"/>
              <a:t>REINS</a:t>
            </a:r>
            <a:r>
              <a:rPr lang="en-US" altLang="zh-CN" i="1" dirty="0"/>
              <a:t>)</a:t>
            </a:r>
          </a:p>
          <a:p>
            <a:r>
              <a:rPr lang="en-US" altLang="zh-CN" dirty="0"/>
              <a:t>Shanghai Jiao Tong University</a:t>
            </a:r>
          </a:p>
          <a:p>
            <a:r>
              <a:rPr lang="en-US" altLang="zh-CN" dirty="0"/>
              <a:t>Shanghai, China</a:t>
            </a:r>
          </a:p>
          <a:p>
            <a:r>
              <a:rPr lang="en-US" altLang="zh-CN" u="sng" dirty="0">
                <a:hlinkClick r:id="rId3"/>
              </a:rPr>
              <a:t>http://reins.se.sjtu.edu.cn/~chenhp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e-mail: chen-hp@sjtu.edu.cn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973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A57FA-7A1A-D64C-8B01-090CFD1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F8759-C405-364D-822C-AB160428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Timestamp</a:t>
            </a:r>
            <a:endParaRPr lang="en-US" altLang="zh-CN" dirty="0"/>
          </a:p>
          <a:p>
            <a:pPr lvl="1"/>
            <a:r>
              <a:rPr lang="en-US" altLang="zh-CN" dirty="0"/>
              <a:t>All data stored in </a:t>
            </a:r>
            <a:r>
              <a:rPr lang="en-US" altLang="zh-CN" dirty="0" err="1"/>
              <a:t>InfluxDB</a:t>
            </a:r>
            <a:r>
              <a:rPr lang="en-US" altLang="zh-CN" dirty="0"/>
              <a:t> has a </a:t>
            </a:r>
            <a:r>
              <a:rPr lang="en-US" altLang="zh-CN" dirty="0">
                <a:solidFill>
                  <a:srgbClr val="FF0000"/>
                </a:solidFill>
              </a:rPr>
              <a:t>_time </a:t>
            </a:r>
            <a:r>
              <a:rPr lang="en-US" altLang="zh-CN" dirty="0"/>
              <a:t>column that stores timestamps. </a:t>
            </a:r>
          </a:p>
          <a:p>
            <a:pPr lvl="1"/>
            <a:r>
              <a:rPr lang="en-US" altLang="zh-CN" dirty="0"/>
              <a:t>On disk, timestamps are stored in epoch </a:t>
            </a:r>
            <a:r>
              <a:rPr lang="en-US" altLang="zh-CN" dirty="0">
                <a:solidFill>
                  <a:srgbClr val="FF0000"/>
                </a:solidFill>
              </a:rPr>
              <a:t>nanosecond</a:t>
            </a:r>
            <a:r>
              <a:rPr lang="en-US" altLang="zh-CN" dirty="0"/>
              <a:t> format. </a:t>
            </a:r>
            <a:r>
              <a:rPr lang="en-US" altLang="zh-CN" dirty="0" err="1"/>
              <a:t>InfluxDB</a:t>
            </a:r>
            <a:r>
              <a:rPr lang="en-US" altLang="zh-CN" dirty="0"/>
              <a:t> formats timestamps show the date and time in </a:t>
            </a:r>
            <a:r>
              <a:rPr lang="en-US" altLang="zh-CN" dirty="0">
                <a:hlinkClick r:id="rId3"/>
              </a:rPr>
              <a:t>RFC3339</a:t>
            </a:r>
            <a:r>
              <a:rPr lang="en-US" altLang="zh-CN" dirty="0"/>
              <a:t> UTC associated with data.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Timestamp precision is important when you write data</a:t>
            </a:r>
            <a:r>
              <a:rPr lang="en-US" altLang="zh-CN" dirty="0"/>
              <a:t>.</a:t>
            </a:r>
          </a:p>
          <a:p>
            <a:r>
              <a:rPr lang="en-US" altLang="zh-CN" dirty="0">
                <a:hlinkClick r:id="rId4"/>
              </a:rPr>
              <a:t>Measurement</a:t>
            </a:r>
            <a:endParaRPr lang="en-US" altLang="zh-CN" dirty="0"/>
          </a:p>
          <a:p>
            <a:pPr lvl="1"/>
            <a:r>
              <a:rPr lang="en-US" altLang="zh-CN" dirty="0"/>
              <a:t>The </a:t>
            </a:r>
            <a:r>
              <a:rPr lang="en-US" altLang="zh-CN" dirty="0">
                <a:solidFill>
                  <a:srgbClr val="FF0000"/>
                </a:solidFill>
              </a:rPr>
              <a:t>_measurement </a:t>
            </a:r>
            <a:r>
              <a:rPr lang="en-US" altLang="zh-CN" dirty="0"/>
              <a:t>column shows the name of the measurement census. </a:t>
            </a:r>
          </a:p>
          <a:p>
            <a:pPr lvl="1"/>
            <a:r>
              <a:rPr lang="en-US" altLang="zh-CN" dirty="0"/>
              <a:t>A measurement acts as a </a:t>
            </a:r>
            <a:r>
              <a:rPr lang="en-US" altLang="zh-CN" dirty="0">
                <a:solidFill>
                  <a:srgbClr val="FF0000"/>
                </a:solidFill>
              </a:rPr>
              <a:t>container</a:t>
            </a:r>
            <a:r>
              <a:rPr lang="en-US" altLang="zh-CN" dirty="0"/>
              <a:t> for tags, fields, and timestamps. </a:t>
            </a:r>
          </a:p>
          <a:p>
            <a:pPr lvl="1"/>
            <a:r>
              <a:rPr lang="en-US" altLang="zh-CN" dirty="0"/>
              <a:t>Use a measurement name that describes your data. </a:t>
            </a:r>
          </a:p>
          <a:p>
            <a:pPr lvl="1"/>
            <a:r>
              <a:rPr lang="en-US" altLang="zh-CN" dirty="0"/>
              <a:t>The name </a:t>
            </a:r>
            <a:r>
              <a:rPr lang="en-US" altLang="zh-CN" dirty="0">
                <a:solidFill>
                  <a:srgbClr val="FF0000"/>
                </a:solidFill>
              </a:rPr>
              <a:t>census</a:t>
            </a:r>
            <a:r>
              <a:rPr lang="en-US" altLang="zh-CN" dirty="0"/>
              <a:t> tells us that the field values record the number of bees and ants.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C98DF4-0CDE-5941-B627-4FFED7A8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99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A57FA-7A1A-D64C-8B01-090CFD1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F8759-C405-364D-822C-AB160428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Fields</a:t>
            </a:r>
            <a:endParaRPr lang="en-US" altLang="zh-CN" dirty="0"/>
          </a:p>
          <a:p>
            <a:pPr lvl="1"/>
            <a:r>
              <a:rPr lang="en-US" altLang="zh-CN" dirty="0"/>
              <a:t>A field includes a field key stored in the </a:t>
            </a:r>
            <a:r>
              <a:rPr lang="en-US" altLang="zh-CN" dirty="0">
                <a:solidFill>
                  <a:srgbClr val="FF0000"/>
                </a:solidFill>
              </a:rPr>
              <a:t>_field </a:t>
            </a:r>
            <a:r>
              <a:rPr lang="en-US" altLang="zh-CN" dirty="0"/>
              <a:t>column and a field value stored in the </a:t>
            </a:r>
            <a:r>
              <a:rPr lang="en-US" altLang="zh-CN" dirty="0">
                <a:solidFill>
                  <a:srgbClr val="FF0000"/>
                </a:solidFill>
              </a:rPr>
              <a:t>_value </a:t>
            </a:r>
            <a:r>
              <a:rPr lang="en-US" altLang="zh-CN" dirty="0"/>
              <a:t>column.</a:t>
            </a:r>
          </a:p>
          <a:p>
            <a:r>
              <a:rPr lang="en-US" altLang="zh-CN" dirty="0">
                <a:hlinkClick r:id="rId3"/>
              </a:rPr>
              <a:t>Field key</a:t>
            </a:r>
            <a:endParaRPr lang="en-US" altLang="zh-CN" dirty="0"/>
          </a:p>
          <a:p>
            <a:pPr lvl="1"/>
            <a:r>
              <a:rPr lang="en-US" altLang="zh-CN" dirty="0"/>
              <a:t>A field key is a string that represents the name of the field. </a:t>
            </a:r>
          </a:p>
          <a:p>
            <a:r>
              <a:rPr lang="en-US" altLang="zh-CN" dirty="0">
                <a:hlinkClick r:id="rId4"/>
              </a:rPr>
              <a:t>Field value</a:t>
            </a:r>
            <a:endParaRPr lang="en-US" altLang="zh-CN" dirty="0"/>
          </a:p>
          <a:p>
            <a:pPr lvl="1"/>
            <a:r>
              <a:rPr lang="en-US" altLang="zh-CN" dirty="0"/>
              <a:t>A field value represents the value of an associated field. </a:t>
            </a:r>
          </a:p>
          <a:p>
            <a:pPr lvl="1"/>
            <a:r>
              <a:rPr lang="en-US" altLang="zh-CN" dirty="0"/>
              <a:t>Field values can be strings, floats, integers, or </a:t>
            </a:r>
            <a:r>
              <a:rPr lang="en-US" altLang="zh-CN" dirty="0" err="1"/>
              <a:t>booleans</a:t>
            </a:r>
            <a:r>
              <a:rPr lang="en-US" altLang="zh-CN" dirty="0"/>
              <a:t>.</a:t>
            </a:r>
          </a:p>
          <a:p>
            <a:r>
              <a:rPr lang="en-US" altLang="zh-CN" dirty="0">
                <a:hlinkClick r:id="rId5"/>
              </a:rPr>
              <a:t>Field set</a:t>
            </a:r>
            <a:endParaRPr lang="en-US" altLang="zh-CN" dirty="0"/>
          </a:p>
          <a:p>
            <a:pPr lvl="1"/>
            <a:r>
              <a:rPr lang="en-US" altLang="zh-CN" dirty="0"/>
              <a:t>A field set is a collection of field key-value pairs associated with a timestamp. The sample data includes the following field sets: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C98DF4-0CDE-5941-B627-4FFED7A8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127F6B-AA80-DD4A-B223-E8AAA17F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050" y="3841413"/>
            <a:ext cx="52959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A57FA-7A1A-D64C-8B01-090CFD1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F8759-C405-364D-822C-AB160428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Tags</a:t>
            </a:r>
            <a:endParaRPr lang="en-US" altLang="zh-CN" dirty="0"/>
          </a:p>
          <a:p>
            <a:pPr lvl="1"/>
            <a:r>
              <a:rPr lang="en-US" altLang="zh-CN" dirty="0"/>
              <a:t>Tags include tag keys and tag values that are stored as strings and metadata.</a:t>
            </a:r>
          </a:p>
          <a:p>
            <a:r>
              <a:rPr lang="en-US" altLang="zh-CN" dirty="0">
                <a:hlinkClick r:id="rId3"/>
              </a:rPr>
              <a:t>Tag key</a:t>
            </a:r>
            <a:endParaRPr lang="en-US" altLang="zh-CN" dirty="0"/>
          </a:p>
          <a:p>
            <a:pPr lvl="1"/>
            <a:r>
              <a:rPr lang="en-US" altLang="zh-CN" dirty="0"/>
              <a:t>The tag keys in the sample data are location and scientist.</a:t>
            </a:r>
          </a:p>
          <a:p>
            <a:r>
              <a:rPr lang="en-US" altLang="zh-CN" dirty="0">
                <a:hlinkClick r:id="rId4"/>
              </a:rPr>
              <a:t>Tag value</a:t>
            </a:r>
            <a:endParaRPr lang="en-US" altLang="zh-CN" dirty="0"/>
          </a:p>
          <a:p>
            <a:pPr lvl="1"/>
            <a:r>
              <a:rPr lang="en-US" altLang="zh-CN" dirty="0"/>
              <a:t>The tag key location has two tag values: </a:t>
            </a:r>
            <a:r>
              <a:rPr lang="en-US" altLang="zh-CN" dirty="0" err="1"/>
              <a:t>klamath</a:t>
            </a:r>
            <a:r>
              <a:rPr lang="en-US" altLang="zh-CN" dirty="0"/>
              <a:t> and </a:t>
            </a:r>
            <a:r>
              <a:rPr lang="en-US" altLang="zh-CN" dirty="0" err="1"/>
              <a:t>portland</a:t>
            </a:r>
            <a:r>
              <a:rPr lang="en-US" altLang="zh-CN" dirty="0"/>
              <a:t>. The tag key scientist also has two tag values: </a:t>
            </a:r>
            <a:r>
              <a:rPr lang="en-US" altLang="zh-CN" dirty="0" err="1"/>
              <a:t>anderson</a:t>
            </a:r>
            <a:r>
              <a:rPr lang="en-US" altLang="zh-CN" dirty="0"/>
              <a:t> and </a:t>
            </a:r>
            <a:r>
              <a:rPr lang="en-US" altLang="zh-CN" dirty="0" err="1"/>
              <a:t>mullen</a:t>
            </a:r>
            <a:r>
              <a:rPr lang="en-US" altLang="zh-CN" i="1" dirty="0"/>
              <a:t>.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Tag set</a:t>
            </a:r>
            <a:endParaRPr lang="en-US" altLang="zh-CN" dirty="0"/>
          </a:p>
          <a:p>
            <a:pPr lvl="1"/>
            <a:r>
              <a:rPr lang="en-US" altLang="zh-CN" dirty="0"/>
              <a:t>The collection of tag key-value pairs make up a tag set. The sample data includes the following four tag sets:</a:t>
            </a:r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C98DF4-0CDE-5941-B627-4FFED7A8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8CC98B-B1A6-384E-9F36-D5AE230BDE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9192" y="3797300"/>
            <a:ext cx="51816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6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A57FA-7A1A-D64C-8B01-090CFD1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F8759-C405-364D-822C-AB160428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Fields aren’t indexed:</a:t>
            </a:r>
            <a:r>
              <a:rPr lang="en-US" altLang="zh-CN" dirty="0"/>
              <a:t> </a:t>
            </a:r>
          </a:p>
          <a:p>
            <a:pPr lvl="1"/>
            <a:r>
              <a:rPr lang="en-US" altLang="zh-CN" dirty="0"/>
              <a:t>Fields are required in </a:t>
            </a:r>
            <a:r>
              <a:rPr lang="en-US" altLang="zh-CN" dirty="0" err="1"/>
              <a:t>InfluxDB</a:t>
            </a:r>
            <a:r>
              <a:rPr lang="en-US" altLang="zh-CN" dirty="0"/>
              <a:t> data and are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indexed. </a:t>
            </a:r>
          </a:p>
          <a:p>
            <a:pPr lvl="1"/>
            <a:r>
              <a:rPr lang="en-US" altLang="zh-CN" dirty="0"/>
              <a:t>Queries that filter field values must </a:t>
            </a:r>
            <a:r>
              <a:rPr lang="en-US" altLang="zh-CN" dirty="0">
                <a:solidFill>
                  <a:srgbClr val="FF0000"/>
                </a:solidFill>
              </a:rPr>
              <a:t>scan all field values </a:t>
            </a:r>
            <a:r>
              <a:rPr lang="en-US" altLang="zh-CN" dirty="0"/>
              <a:t>to match query conditions. </a:t>
            </a:r>
          </a:p>
          <a:p>
            <a:pPr lvl="1"/>
            <a:r>
              <a:rPr lang="en-US" altLang="zh-CN" dirty="0"/>
              <a:t>As a result, queries on tags 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en-US" altLang="zh-CN" dirty="0"/>
              <a:t> are more performant than queries on fields. </a:t>
            </a: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Store commonly queried metadata in tags.</a:t>
            </a:r>
          </a:p>
          <a:p>
            <a:pPr lvl="1"/>
            <a:endParaRPr lang="en-US" altLang="zh-CN" b="1" dirty="0"/>
          </a:p>
          <a:p>
            <a:r>
              <a:rPr lang="en-US" altLang="zh-CN" b="1" dirty="0"/>
              <a:t>Tags are indexed:</a:t>
            </a:r>
            <a:r>
              <a:rPr lang="en-US" altLang="zh-CN" dirty="0"/>
              <a:t> </a:t>
            </a:r>
          </a:p>
          <a:p>
            <a:pPr lvl="1"/>
            <a:r>
              <a:rPr lang="en-US" altLang="zh-CN" dirty="0"/>
              <a:t>Tags are </a:t>
            </a:r>
            <a:r>
              <a:rPr lang="en-US" altLang="zh-CN" dirty="0">
                <a:solidFill>
                  <a:srgbClr val="FF0000"/>
                </a:solidFill>
              </a:rPr>
              <a:t>optional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You </a:t>
            </a:r>
            <a:r>
              <a:rPr lang="en-US" altLang="zh-CN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need tags in your data structure, but it’s typically a good idea to include tags. </a:t>
            </a:r>
          </a:p>
          <a:p>
            <a:pPr lvl="1"/>
            <a:r>
              <a:rPr lang="en-US" altLang="zh-CN" dirty="0"/>
              <a:t>Because tags are indexed, queries on tags are </a:t>
            </a:r>
            <a:r>
              <a:rPr lang="en-US" altLang="zh-CN" dirty="0">
                <a:solidFill>
                  <a:srgbClr val="FF0000"/>
                </a:solidFill>
              </a:rPr>
              <a:t>faster</a:t>
            </a:r>
            <a:r>
              <a:rPr lang="en-US" altLang="zh-CN" dirty="0"/>
              <a:t> than queries on fields. </a:t>
            </a:r>
          </a:p>
          <a:p>
            <a:pPr lvl="1"/>
            <a:r>
              <a:rPr lang="en-US" altLang="zh-CN" dirty="0"/>
              <a:t>This makes tags ideal for storing commonly-queried metadata.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C98DF4-0CDE-5941-B627-4FFED7A8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291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A57FA-7A1A-D64C-8B01-090CFD1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F8759-C405-364D-822C-AB160428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i="1" dirty="0"/>
              <a:t>Why your schema matters</a:t>
            </a:r>
          </a:p>
          <a:p>
            <a:pPr lvl="1"/>
            <a:r>
              <a:rPr lang="en-US" altLang="zh-CN" dirty="0"/>
              <a:t>If most of your queries focus on values in the fields, for example, a query to find when 23 bees were counted:</a:t>
            </a:r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scans every field value in the dataset for bees before the query returns a response.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C98DF4-0CDE-5941-B627-4FFED7A8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EAB6B6-2902-5F40-A2BC-3C63D86C2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06013"/>
            <a:ext cx="7704856" cy="10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A57FA-7A1A-D64C-8B01-090CFD1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F8759-C405-364D-822C-AB160428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i="1" dirty="0"/>
              <a:t>Why your schema matters</a:t>
            </a:r>
          </a:p>
          <a:p>
            <a:pPr lvl="1"/>
            <a:r>
              <a:rPr lang="en-US" altLang="zh-CN" dirty="0"/>
              <a:t>If our sample census data grew to millions of rows, to optimize your query, you could rearrange your </a:t>
            </a:r>
            <a:r>
              <a:rPr lang="en-US" altLang="zh-CN" dirty="0">
                <a:hlinkClick r:id="rId2"/>
              </a:rPr>
              <a:t>schema</a:t>
            </a:r>
            <a:r>
              <a:rPr lang="en-US" altLang="zh-CN" dirty="0"/>
              <a:t> so the fields (bees and ants) becomes tags and the tags (location and scientist) become fields:</a:t>
            </a:r>
            <a:endParaRPr lang="en-US" altLang="zh-CN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C98DF4-0CDE-5941-B627-4FFED7A8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F080041-F297-4546-9EF6-C364DDF31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704085"/>
            <a:ext cx="4320480" cy="34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3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A57FA-7A1A-D64C-8B01-090CFD1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F8759-C405-364D-822C-AB160428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Bucket schema</a:t>
            </a:r>
          </a:p>
          <a:p>
            <a:pPr lvl="1"/>
            <a:r>
              <a:rPr lang="en-US" altLang="zh-CN" dirty="0"/>
              <a:t>In </a:t>
            </a:r>
            <a:r>
              <a:rPr lang="en-US" altLang="zh-CN" dirty="0" err="1"/>
              <a:t>InfluxDB</a:t>
            </a:r>
            <a:r>
              <a:rPr lang="en-US" altLang="zh-CN" dirty="0"/>
              <a:t> Cloud, a bucket with the explicit schema-type requires an explicit schema for each measurement. Measurements contain tags, fields, and timestamps. An explicit schema constrains the shape of data that can be written to that measurement.</a:t>
            </a:r>
          </a:p>
          <a:p>
            <a:pPr lvl="1"/>
            <a:r>
              <a:rPr lang="en-US" altLang="zh-CN" dirty="0"/>
              <a:t>The following schema constrains census data: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C98DF4-0CDE-5941-B627-4FFED7A8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C97049-5D25-954B-BDFE-0259368F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305" y="2244090"/>
            <a:ext cx="3359373" cy="289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1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A57FA-7A1A-D64C-8B01-090CFD15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3F8759-C405-364D-822C-AB160428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Series</a:t>
            </a:r>
            <a:endParaRPr lang="en-US" altLang="zh-CN" dirty="0"/>
          </a:p>
          <a:p>
            <a:pPr lvl="1"/>
            <a:r>
              <a:rPr lang="en-US" altLang="zh-CN" dirty="0"/>
              <a:t>A </a:t>
            </a:r>
            <a:r>
              <a:rPr lang="en-US" altLang="zh-CN" b="1" dirty="0">
                <a:solidFill>
                  <a:srgbClr val="FF0000"/>
                </a:solidFill>
              </a:rPr>
              <a:t>series key</a:t>
            </a:r>
            <a:r>
              <a:rPr lang="en-US" altLang="zh-CN" dirty="0">
                <a:solidFill>
                  <a:srgbClr val="FF0000"/>
                </a:solidFill>
              </a:rPr>
              <a:t> </a:t>
            </a:r>
            <a:r>
              <a:rPr lang="en-US" altLang="zh-CN" dirty="0"/>
              <a:t>is </a:t>
            </a:r>
            <a:r>
              <a:rPr lang="en-US" altLang="zh-CN" dirty="0">
                <a:solidFill>
                  <a:srgbClr val="FF0000"/>
                </a:solidFill>
              </a:rPr>
              <a:t>a collection of points </a:t>
            </a:r>
            <a:r>
              <a:rPr lang="en-US" altLang="zh-CN" dirty="0"/>
              <a:t>that share </a:t>
            </a:r>
            <a:r>
              <a:rPr lang="en-US" altLang="zh-CN" dirty="0">
                <a:solidFill>
                  <a:srgbClr val="FF0000"/>
                </a:solidFill>
              </a:rPr>
              <a:t>a measurement, tag set, and field key</a:t>
            </a:r>
            <a:r>
              <a:rPr lang="en-US" altLang="zh-CN" dirty="0"/>
              <a:t>. For example, the </a:t>
            </a:r>
            <a:r>
              <a:rPr lang="en-US" altLang="zh-CN" dirty="0">
                <a:hlinkClick r:id="rId3"/>
              </a:rPr>
              <a:t>sample data</a:t>
            </a:r>
            <a:r>
              <a:rPr lang="en-US" altLang="zh-CN" dirty="0"/>
              <a:t> includes two unique series keys: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 </a:t>
            </a:r>
            <a:r>
              <a:rPr lang="en-US" altLang="zh-CN" b="1" dirty="0">
                <a:solidFill>
                  <a:srgbClr val="FF0000"/>
                </a:solidFill>
              </a:rPr>
              <a:t>series</a:t>
            </a:r>
            <a:r>
              <a:rPr lang="en-US" altLang="zh-CN" dirty="0"/>
              <a:t> includes timestamps and field values for a given series key. From the sample data, here’s a </a:t>
            </a:r>
            <a:r>
              <a:rPr lang="en-US" altLang="zh-CN" b="1" dirty="0"/>
              <a:t>series key</a:t>
            </a:r>
            <a:r>
              <a:rPr lang="zh-CN" altLang="en-US" b="1" dirty="0"/>
              <a:t> </a:t>
            </a:r>
            <a:r>
              <a:rPr lang="en-US" altLang="zh-CN" dirty="0"/>
              <a:t>and the corresponding </a:t>
            </a:r>
            <a:r>
              <a:rPr lang="en-US" altLang="zh-CN" b="1" dirty="0"/>
              <a:t>series</a:t>
            </a:r>
            <a:r>
              <a:rPr lang="en-US" altLang="zh-CN" dirty="0"/>
              <a:t>: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C98DF4-0CDE-5941-B627-4FFED7A8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F2C097-C068-184F-8528-97E243321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430" y="1635646"/>
            <a:ext cx="4889140" cy="13920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FCA9E4-1D38-4D40-85EB-F91B6692B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839" y="3649657"/>
            <a:ext cx="4028306" cy="11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3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B8A26-B2B3-2840-B2FA-209DA9B18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B6456-B890-304A-8DA5-E6213A1AA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Point</a:t>
            </a:r>
            <a:endParaRPr lang="en-US" altLang="zh-CN" dirty="0"/>
          </a:p>
          <a:p>
            <a:pPr lvl="1"/>
            <a:r>
              <a:rPr lang="en-US" altLang="zh-CN" dirty="0"/>
              <a:t>A </a:t>
            </a:r>
            <a:r>
              <a:rPr lang="en-US" altLang="zh-CN" b="1" dirty="0"/>
              <a:t>point</a:t>
            </a:r>
            <a:r>
              <a:rPr lang="en-US" altLang="zh-CN" dirty="0"/>
              <a:t> includes the series key, a field value, and a timestamp. For example, a single point from the </a:t>
            </a:r>
            <a:r>
              <a:rPr lang="en-US" altLang="zh-CN" dirty="0">
                <a:hlinkClick r:id="rId3"/>
              </a:rPr>
              <a:t>sample data</a:t>
            </a:r>
            <a:r>
              <a:rPr lang="en-US" altLang="zh-CN" dirty="0"/>
              <a:t> looks like this:</a:t>
            </a:r>
          </a:p>
          <a:p>
            <a:endParaRPr lang="en-US" altLang="zh-CN" dirty="0">
              <a:hlinkClick r:id="rId4"/>
            </a:endParaRPr>
          </a:p>
          <a:p>
            <a:endParaRPr lang="en-US" altLang="zh-CN" dirty="0">
              <a:hlinkClick r:id="rId4"/>
            </a:endParaRPr>
          </a:p>
          <a:p>
            <a:r>
              <a:rPr lang="en-US" altLang="zh-CN" dirty="0">
                <a:hlinkClick r:id="rId4"/>
              </a:rPr>
              <a:t>Bucket</a:t>
            </a:r>
            <a:endParaRPr lang="en-US" altLang="zh-CN" dirty="0"/>
          </a:p>
          <a:p>
            <a:pPr lvl="1"/>
            <a:r>
              <a:rPr lang="en-US" altLang="zh-CN" dirty="0"/>
              <a:t>All </a:t>
            </a:r>
            <a:r>
              <a:rPr lang="en-US" altLang="zh-CN" dirty="0" err="1"/>
              <a:t>InfluxDB</a:t>
            </a:r>
            <a:r>
              <a:rPr lang="en-US" altLang="zh-CN" dirty="0"/>
              <a:t> data is stored in a bucket. A </a:t>
            </a:r>
            <a:r>
              <a:rPr lang="en-US" altLang="zh-CN" b="1" dirty="0"/>
              <a:t>bucket</a:t>
            </a:r>
            <a:r>
              <a:rPr lang="en-US" altLang="zh-CN" dirty="0"/>
              <a:t> combines the concept of </a:t>
            </a:r>
            <a:r>
              <a:rPr lang="en-US" altLang="zh-CN" dirty="0">
                <a:solidFill>
                  <a:srgbClr val="FF0000"/>
                </a:solidFill>
              </a:rPr>
              <a:t>a database and a retention period</a:t>
            </a:r>
            <a:r>
              <a:rPr lang="en-US" altLang="zh-CN" dirty="0"/>
              <a:t> (the duration of time that each data point persists). A bucket belongs to an organization.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hlinkClick r:id="rId5"/>
              </a:rPr>
              <a:t>Organization</a:t>
            </a:r>
            <a:endParaRPr lang="en-US" altLang="zh-CN" dirty="0"/>
          </a:p>
          <a:p>
            <a:pPr lvl="1"/>
            <a:r>
              <a:rPr lang="en-US" altLang="zh-CN" dirty="0"/>
              <a:t>An </a:t>
            </a:r>
            <a:r>
              <a:rPr lang="en-US" altLang="zh-CN" dirty="0" err="1"/>
              <a:t>InfluxDB</a:t>
            </a:r>
            <a:r>
              <a:rPr lang="en-US" altLang="zh-CN" dirty="0"/>
              <a:t> </a:t>
            </a:r>
            <a:r>
              <a:rPr lang="en-US" altLang="zh-CN" b="1" dirty="0"/>
              <a:t>organization</a:t>
            </a:r>
            <a:r>
              <a:rPr lang="en-US" altLang="zh-CN" dirty="0"/>
              <a:t> is a </a:t>
            </a:r>
            <a:r>
              <a:rPr lang="en-US" altLang="zh-CN" dirty="0">
                <a:solidFill>
                  <a:srgbClr val="FF0000"/>
                </a:solidFill>
              </a:rPr>
              <a:t>workspace</a:t>
            </a:r>
            <a:r>
              <a:rPr lang="en-US" altLang="zh-CN" dirty="0"/>
              <a:t> for a group of </a:t>
            </a:r>
            <a:r>
              <a:rPr lang="en-US" altLang="zh-CN" dirty="0">
                <a:hlinkClick r:id="rId6"/>
              </a:rPr>
              <a:t>users</a:t>
            </a:r>
            <a:r>
              <a:rPr lang="en-US" altLang="zh-CN" dirty="0"/>
              <a:t>. All </a:t>
            </a:r>
            <a:r>
              <a:rPr lang="en-US" altLang="zh-CN" dirty="0">
                <a:hlinkClick r:id="rId7"/>
              </a:rPr>
              <a:t>dashboards</a:t>
            </a:r>
            <a:r>
              <a:rPr lang="en-US" altLang="zh-CN" dirty="0"/>
              <a:t>, </a:t>
            </a:r>
            <a:r>
              <a:rPr lang="en-US" altLang="zh-CN" dirty="0">
                <a:hlinkClick r:id="rId8"/>
              </a:rPr>
              <a:t>tasks</a:t>
            </a:r>
            <a:r>
              <a:rPr lang="en-US" altLang="zh-CN" dirty="0"/>
              <a:t>, buckets, and users belong to an organization. 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018C25-C3B7-0546-B363-2DE262C0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1552CD-9802-7242-85BD-1209266A5A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576" y="1779662"/>
            <a:ext cx="5930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4AD1D-9A8C-E94C-A376-1AD20D10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principle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2C8C3-874C-6146-9D1C-01C62DF5B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InfluxDB</a:t>
            </a:r>
            <a:r>
              <a:rPr lang="en-US" altLang="zh-CN" dirty="0"/>
              <a:t> implements optimal design principles for time series data. </a:t>
            </a:r>
          </a:p>
          <a:p>
            <a:pPr lvl="1"/>
            <a:r>
              <a:rPr lang="en-US" altLang="zh-CN" dirty="0"/>
              <a:t>Some of these design principles may have associated tradeoffs in performance.</a:t>
            </a:r>
          </a:p>
          <a:p>
            <a:endParaRPr lang="en-US" altLang="zh-CN" dirty="0">
              <a:hlinkClick r:id="rId2"/>
            </a:endParaRPr>
          </a:p>
          <a:p>
            <a:r>
              <a:rPr lang="en-US" altLang="zh-CN" dirty="0">
                <a:hlinkClick r:id="rId2"/>
              </a:rPr>
              <a:t>Time-ordered data</a:t>
            </a:r>
            <a:endParaRPr lang="en-US" altLang="zh-CN" dirty="0"/>
          </a:p>
          <a:p>
            <a:pPr lvl="1"/>
            <a:r>
              <a:rPr lang="en-US" altLang="zh-CN" dirty="0"/>
              <a:t>To improve performance, data is written in </a:t>
            </a:r>
            <a:r>
              <a:rPr lang="en-US" altLang="zh-CN" dirty="0">
                <a:solidFill>
                  <a:srgbClr val="FF0000"/>
                </a:solidFill>
              </a:rPr>
              <a:t>time-ascending order</a:t>
            </a:r>
            <a:r>
              <a:rPr lang="en-US" altLang="zh-CN" dirty="0"/>
              <a:t>.</a:t>
            </a:r>
          </a:p>
          <a:p>
            <a:r>
              <a:rPr lang="en-US" altLang="zh-CN" dirty="0">
                <a:hlinkClick r:id="rId3"/>
              </a:rPr>
              <a:t>Strict update and delete permissions</a:t>
            </a:r>
            <a:endParaRPr lang="en-US" altLang="zh-CN" dirty="0"/>
          </a:p>
          <a:p>
            <a:pPr lvl="1"/>
            <a:r>
              <a:rPr lang="en-US" altLang="zh-CN" dirty="0"/>
              <a:t>To increase query and write performance, </a:t>
            </a:r>
            <a:r>
              <a:rPr lang="en-US" altLang="zh-CN" dirty="0" err="1"/>
              <a:t>InfluxDB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tightly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restricts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update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delete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permissions.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Time series data is </a:t>
            </a:r>
            <a:r>
              <a:rPr lang="en-US" altLang="zh-CN" dirty="0">
                <a:solidFill>
                  <a:srgbClr val="FF0000"/>
                </a:solidFill>
              </a:rPr>
              <a:t>predominantly new data </a:t>
            </a:r>
            <a:r>
              <a:rPr lang="en-US" altLang="zh-CN" dirty="0"/>
              <a:t>that is never updated. </a:t>
            </a:r>
          </a:p>
          <a:p>
            <a:pPr lvl="1"/>
            <a:r>
              <a:rPr lang="en-US" altLang="zh-CN" dirty="0"/>
              <a:t>Deletes generally only affect data that isn’t being written to, and </a:t>
            </a:r>
            <a:r>
              <a:rPr lang="en-US" altLang="zh-CN" dirty="0">
                <a:solidFill>
                  <a:srgbClr val="FF0000"/>
                </a:solidFill>
              </a:rPr>
              <a:t>contentious updates never occur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E9921-8F48-4945-9CF8-0BEE32B7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27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Objectives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ea typeface="DengXian" panose="02010600030101010101" pitchFamily="2" charset="-122"/>
              </a:rPr>
              <a:t>Contents</a:t>
            </a:r>
          </a:p>
          <a:p>
            <a:pPr lvl="1"/>
            <a:r>
              <a:rPr lang="zh-CN" altLang="en-US" sz="1800" dirty="0">
                <a:ea typeface="DengXian" panose="02010600030101010101" pitchFamily="2" charset="-122"/>
              </a:rPr>
              <a:t>时序数据库 </a:t>
            </a:r>
            <a:endParaRPr lang="en-US" altLang="zh-CN" sz="1800" dirty="0">
              <a:ea typeface="DengXian" panose="02010600030101010101" pitchFamily="2" charset="-122"/>
            </a:endParaRPr>
          </a:p>
          <a:p>
            <a:pPr lvl="1"/>
            <a:r>
              <a:rPr lang="en-US" altLang="zh-CN" sz="2100" dirty="0" err="1">
                <a:ea typeface="DengXian" panose="02010600030101010101" pitchFamily="2" charset="-122"/>
              </a:rPr>
              <a:t>InfluxDB</a:t>
            </a:r>
            <a:r>
              <a:rPr lang="zh-CN" altLang="en-US" sz="2100" dirty="0">
                <a:ea typeface="DengXian" panose="02010600030101010101" pitchFamily="2" charset="-122"/>
              </a:rPr>
              <a:t> </a:t>
            </a:r>
            <a:r>
              <a:rPr lang="en-US" altLang="zh-CN" sz="2100" dirty="0">
                <a:ea typeface="DengXian" panose="02010600030101010101" pitchFamily="2" charset="-122"/>
              </a:rPr>
              <a:t>Key</a:t>
            </a:r>
            <a:r>
              <a:rPr lang="zh-CN" altLang="en-US" sz="2100" dirty="0">
                <a:ea typeface="DengXian" panose="02010600030101010101" pitchFamily="2" charset="-122"/>
              </a:rPr>
              <a:t> </a:t>
            </a:r>
            <a:r>
              <a:rPr lang="en-US" altLang="zh-CN" sz="2100" dirty="0">
                <a:ea typeface="DengXian" panose="02010600030101010101" pitchFamily="2" charset="-122"/>
              </a:rPr>
              <a:t>Concepts</a:t>
            </a:r>
          </a:p>
          <a:p>
            <a:pPr lvl="1"/>
            <a:r>
              <a:rPr lang="en-US" altLang="zh-CN" sz="2100" dirty="0" err="1">
                <a:ea typeface="DengXian" panose="02010600030101010101" pitchFamily="2" charset="-122"/>
              </a:rPr>
              <a:t>InfluxDB</a:t>
            </a:r>
            <a:r>
              <a:rPr lang="zh-CN" altLang="en-US" sz="2100" dirty="0">
                <a:ea typeface="DengXian" panose="02010600030101010101" pitchFamily="2" charset="-122"/>
              </a:rPr>
              <a:t> </a:t>
            </a:r>
            <a:r>
              <a:rPr lang="en-US" altLang="zh-CN" sz="2100" dirty="0">
                <a:ea typeface="DengXian" panose="02010600030101010101" pitchFamily="2" charset="-122"/>
              </a:rPr>
              <a:t>Internals</a:t>
            </a:r>
          </a:p>
          <a:p>
            <a:pPr lvl="1"/>
            <a:r>
              <a:rPr lang="en-US" altLang="zh-CN" sz="2100" dirty="0" err="1">
                <a:ea typeface="DengXian" panose="02010600030101010101" pitchFamily="2" charset="-122"/>
              </a:rPr>
              <a:t>InfluxDB</a:t>
            </a:r>
            <a:r>
              <a:rPr lang="zh-CN" altLang="en-US" sz="2100" dirty="0">
                <a:ea typeface="DengXian" panose="02010600030101010101" pitchFamily="2" charset="-122"/>
              </a:rPr>
              <a:t> </a:t>
            </a:r>
            <a:r>
              <a:rPr lang="en-US" altLang="zh-CN" sz="2100" dirty="0" err="1">
                <a:ea typeface="DengXian" panose="02010600030101010101" pitchFamily="2" charset="-122"/>
              </a:rPr>
              <a:t>Getstarted</a:t>
            </a:r>
            <a:endParaRPr lang="en-US" altLang="zh-CN" sz="2100" dirty="0">
              <a:ea typeface="DengXian" panose="02010600030101010101" pitchFamily="2" charset="-122"/>
            </a:endParaRPr>
          </a:p>
          <a:p>
            <a:pPr lvl="1"/>
            <a:endParaRPr lang="en-US" altLang="zh-CN" sz="2100" dirty="0">
              <a:ea typeface="DengXian" panose="02010600030101010101" pitchFamily="2" charset="-122"/>
            </a:endParaRPr>
          </a:p>
          <a:p>
            <a:r>
              <a:rPr lang="en-US" altLang="zh-CN" sz="2400" dirty="0">
                <a:ea typeface="DengXian" panose="02010600030101010101" pitchFamily="2" charset="-122"/>
              </a:rPr>
              <a:t>Objectives</a:t>
            </a:r>
          </a:p>
          <a:p>
            <a:pPr lvl="1"/>
            <a:r>
              <a:rPr lang="zh-CN" altLang="en-US" sz="1800" dirty="0">
                <a:ea typeface="DengXian" panose="02010600030101010101" pitchFamily="2" charset="-122"/>
              </a:rPr>
              <a:t>能够根据数据特性和数据访问模式，识别适合时序数据库存储的数据，设计并实现其在时序数据库中的存储和访问方案</a:t>
            </a:r>
            <a:endParaRPr lang="en-US" altLang="zh-CN" sz="1800" dirty="0">
              <a:ea typeface="DengXian" panose="02010600030101010101" pitchFamily="2" charset="-122"/>
            </a:endParaRPr>
          </a:p>
          <a:p>
            <a:pPr lvl="1"/>
            <a:endParaRPr lang="en-US" altLang="zh-CN" sz="1800" dirty="0">
              <a:ea typeface="DengXian" panose="02010600030101010101" pitchFamily="2" charset="-122"/>
            </a:endParaRPr>
          </a:p>
          <a:p>
            <a:pPr lvl="1"/>
            <a:endParaRPr lang="en-US" altLang="zh-CN" sz="1800" dirty="0">
              <a:ea typeface="DengXian" panose="02010600030101010101" pitchFamily="2" charset="-122"/>
            </a:endParaRPr>
          </a:p>
          <a:p>
            <a:endParaRPr lang="zh-CN" altLang="en-US" dirty="0">
              <a:ea typeface="DengXian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D2C3D26-C41D-9440-98B1-EA7A4A0A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568" y="813887"/>
            <a:ext cx="2019300" cy="5969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CC23980-F803-1A4F-87F1-C7E9C388A0FA}"/>
              </a:ext>
            </a:extLst>
          </p:cNvPr>
          <p:cNvSpPr/>
          <p:nvPr/>
        </p:nvSpPr>
        <p:spPr>
          <a:xfrm>
            <a:off x="6047568" y="1367006"/>
            <a:ext cx="2888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https://www.influxdata.com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4AD1D-9A8C-E94C-A376-1AD20D10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principle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2C8C3-874C-6146-9D1C-01C62DF5B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InfluxDB</a:t>
            </a:r>
            <a:r>
              <a:rPr lang="en-US" altLang="zh-CN" dirty="0"/>
              <a:t> implements optimal design principles for time series data. </a:t>
            </a:r>
          </a:p>
          <a:p>
            <a:pPr lvl="1"/>
            <a:r>
              <a:rPr lang="en-US" altLang="zh-CN" dirty="0"/>
              <a:t>Some of these design principles may have associated tradeoffs in performance.</a:t>
            </a:r>
          </a:p>
          <a:p>
            <a:endParaRPr lang="en-US" altLang="zh-CN" dirty="0">
              <a:hlinkClick r:id="rId2"/>
            </a:endParaRPr>
          </a:p>
          <a:p>
            <a:r>
              <a:rPr lang="en-US" altLang="zh-CN" dirty="0">
                <a:hlinkClick r:id="rId3"/>
              </a:rPr>
              <a:t>Handle read and write queries first</a:t>
            </a:r>
            <a:endParaRPr lang="en-US" altLang="zh-CN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prioritizes read and write requests </a:t>
            </a:r>
            <a:r>
              <a:rPr lang="en-US" altLang="zh-CN" dirty="0">
                <a:solidFill>
                  <a:srgbClr val="FF0000"/>
                </a:solidFill>
              </a:rPr>
              <a:t>over</a:t>
            </a:r>
            <a:r>
              <a:rPr lang="en-US" altLang="zh-CN" dirty="0"/>
              <a:t> strong consistency. </a:t>
            </a:r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returns results when a query is executed. </a:t>
            </a:r>
          </a:p>
          <a:p>
            <a:pPr lvl="1"/>
            <a:r>
              <a:rPr lang="en-US" altLang="zh-CN" dirty="0"/>
              <a:t>Any transactions that affect the queried data are processed </a:t>
            </a:r>
            <a:r>
              <a:rPr lang="en-US" altLang="zh-CN" dirty="0">
                <a:solidFill>
                  <a:srgbClr val="FF0000"/>
                </a:solidFill>
              </a:rPr>
              <a:t>subsequently</a:t>
            </a:r>
            <a:r>
              <a:rPr lang="en-US" altLang="zh-CN" dirty="0"/>
              <a:t> to ensure that data is eventually consistent. </a:t>
            </a:r>
          </a:p>
          <a:p>
            <a:pPr lvl="1"/>
            <a:r>
              <a:rPr lang="en-US" altLang="zh-CN" dirty="0"/>
              <a:t>Therefore, if the ingest rate is high (multiple writes per </a:t>
            </a:r>
            <a:r>
              <a:rPr lang="en-US" altLang="zh-CN" dirty="0" err="1"/>
              <a:t>ms</a:t>
            </a:r>
            <a:r>
              <a:rPr lang="en-US" altLang="zh-CN" dirty="0"/>
              <a:t>), query results may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include the most recent data.</a:t>
            </a:r>
          </a:p>
          <a:p>
            <a:r>
              <a:rPr lang="en-US" altLang="zh-CN" dirty="0">
                <a:hlinkClick r:id="rId4"/>
              </a:rPr>
              <a:t>Schemaless design</a:t>
            </a:r>
            <a:endParaRPr lang="en-US" altLang="zh-CN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uses a </a:t>
            </a:r>
            <a:r>
              <a:rPr lang="en-US" altLang="zh-CN" dirty="0" err="1">
                <a:solidFill>
                  <a:srgbClr val="FF0000"/>
                </a:solidFill>
              </a:rPr>
              <a:t>schemaless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design</a:t>
            </a:r>
            <a:r>
              <a:rPr lang="en-US" altLang="zh-CN" dirty="0"/>
              <a:t> to better manage discontinuous data. </a:t>
            </a:r>
          </a:p>
          <a:p>
            <a:pPr lvl="1"/>
            <a:r>
              <a:rPr lang="en-US" altLang="zh-CN" dirty="0"/>
              <a:t>Time series data are often </a:t>
            </a:r>
            <a:r>
              <a:rPr lang="en-US" altLang="zh-CN" dirty="0">
                <a:solidFill>
                  <a:srgbClr val="FF0000"/>
                </a:solidFill>
              </a:rPr>
              <a:t>ephemeral</a:t>
            </a:r>
            <a:r>
              <a:rPr lang="en-US" altLang="zh-CN" dirty="0"/>
              <a:t>, meaning the data appears for a few hours and then goes away. For example, a new host that gets started and reports for a while and then gets shut down.</a:t>
            </a:r>
          </a:p>
          <a:p>
            <a:pPr marL="0" indent="0">
              <a:buNone/>
            </a:pP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E9921-8F48-4945-9CF8-0BEE32B7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68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4AD1D-9A8C-E94C-A376-1AD20D10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principle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2C8C3-874C-6146-9D1C-01C62DF5B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InfluxDB</a:t>
            </a:r>
            <a:r>
              <a:rPr lang="en-US" altLang="zh-CN" dirty="0"/>
              <a:t> implements optimal design principles for time series data. </a:t>
            </a:r>
          </a:p>
          <a:p>
            <a:pPr lvl="1"/>
            <a:r>
              <a:rPr lang="en-US" altLang="zh-CN" dirty="0"/>
              <a:t>Some of these design principles may have associated tradeoffs in performance.</a:t>
            </a:r>
          </a:p>
          <a:p>
            <a:endParaRPr lang="en-US" altLang="zh-CN" dirty="0">
              <a:hlinkClick r:id="rId2"/>
            </a:endParaRPr>
          </a:p>
          <a:p>
            <a:r>
              <a:rPr lang="en-US" altLang="zh-CN" dirty="0">
                <a:hlinkClick r:id="rId3"/>
              </a:rPr>
              <a:t>Datasets over individual points</a:t>
            </a:r>
            <a:endParaRPr lang="en-US" altLang="zh-CN" dirty="0"/>
          </a:p>
          <a:p>
            <a:pPr lvl="1"/>
            <a:r>
              <a:rPr lang="en-US" altLang="zh-CN" dirty="0"/>
              <a:t>Because the data set is more important than an individual point, </a:t>
            </a:r>
            <a:r>
              <a:rPr lang="en-US" altLang="zh-CN" dirty="0" err="1"/>
              <a:t>InfluxDB</a:t>
            </a:r>
            <a:r>
              <a:rPr lang="en-US" altLang="zh-CN" dirty="0"/>
              <a:t> implements powerful tools to aggregate data and handle large data sets. </a:t>
            </a:r>
          </a:p>
          <a:p>
            <a:pPr lvl="1"/>
            <a:r>
              <a:rPr lang="en-US" altLang="zh-CN" dirty="0"/>
              <a:t>Points are differentiated by timestamp and series, so </a:t>
            </a:r>
            <a:r>
              <a:rPr lang="en-US" altLang="zh-CN" dirty="0">
                <a:solidFill>
                  <a:srgbClr val="FF0000"/>
                </a:solidFill>
              </a:rPr>
              <a:t>don’t</a:t>
            </a:r>
            <a:r>
              <a:rPr lang="en-US" altLang="zh-CN" dirty="0"/>
              <a:t> have IDs in the traditional sense.</a:t>
            </a:r>
          </a:p>
          <a:p>
            <a:r>
              <a:rPr lang="en-US" altLang="zh-CN" dirty="0">
                <a:hlinkClick r:id="rId4"/>
              </a:rPr>
              <a:t>Duplicate data</a:t>
            </a:r>
            <a:endParaRPr lang="en-US" altLang="zh-CN" dirty="0"/>
          </a:p>
          <a:p>
            <a:pPr lvl="1"/>
            <a:r>
              <a:rPr lang="en-US" altLang="zh-CN" dirty="0"/>
              <a:t>To simplify conflict resolution and increase write performance, </a:t>
            </a:r>
            <a:r>
              <a:rPr lang="en-US" altLang="zh-CN" dirty="0" err="1"/>
              <a:t>InfluxDB</a:t>
            </a:r>
            <a:r>
              <a:rPr lang="en-US" altLang="zh-CN" dirty="0"/>
              <a:t> assumes </a:t>
            </a:r>
            <a:r>
              <a:rPr lang="en-US" altLang="zh-CN" dirty="0">
                <a:solidFill>
                  <a:srgbClr val="FF0000"/>
                </a:solidFill>
              </a:rPr>
              <a:t>data sent multiple times is duplicate data</a:t>
            </a:r>
            <a:r>
              <a:rPr lang="en-US" altLang="zh-CN" dirty="0"/>
              <a:t>. </a:t>
            </a:r>
            <a:r>
              <a:rPr lang="en-US" altLang="zh-CN" dirty="0">
                <a:solidFill>
                  <a:srgbClr val="FF0000"/>
                </a:solidFill>
              </a:rPr>
              <a:t>Identical points aren’t stored twice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If a new field value is submitted for a point, </a:t>
            </a:r>
            <a:r>
              <a:rPr lang="en-US" altLang="zh-CN" dirty="0" err="1"/>
              <a:t>InfluxDB</a:t>
            </a:r>
            <a:r>
              <a:rPr lang="en-US" altLang="zh-CN" dirty="0"/>
              <a:t> updates the point with the most recent field value. In rare circumstances, data may be overwritten.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E9921-8F48-4945-9CF8-0BEE32B7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0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4AD1D-9A8C-E94C-A376-1AD20D10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2C8C3-874C-6146-9D1C-01C62DF5B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/>
              <a:t>The </a:t>
            </a:r>
            <a:r>
              <a:rPr lang="en-US" altLang="zh-CN" dirty="0" err="1"/>
              <a:t>InfluxDB</a:t>
            </a:r>
            <a:r>
              <a:rPr lang="en-US" altLang="zh-CN" dirty="0"/>
              <a:t> storage engine ensures that:</a:t>
            </a:r>
          </a:p>
          <a:p>
            <a:pPr lvl="1"/>
            <a:r>
              <a:rPr lang="en-US" altLang="zh-CN" dirty="0"/>
              <a:t>Data is safely written to disk</a:t>
            </a:r>
          </a:p>
          <a:p>
            <a:pPr lvl="1"/>
            <a:r>
              <a:rPr lang="en-US" altLang="zh-CN" dirty="0"/>
              <a:t>Queried data is returned complete and correct</a:t>
            </a:r>
          </a:p>
          <a:p>
            <a:pPr lvl="1"/>
            <a:r>
              <a:rPr lang="en-US" altLang="zh-CN" dirty="0"/>
              <a:t>Data is accurate (first) and performant (second)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The storage engine includes the following components:</a:t>
            </a:r>
          </a:p>
          <a:p>
            <a:pPr lvl="1"/>
            <a:r>
              <a:rPr lang="en-US" altLang="zh-CN" dirty="0">
                <a:hlinkClick r:id="rId2"/>
              </a:rPr>
              <a:t>Write Ahead Log (WAL)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Cache</a:t>
            </a:r>
            <a:endParaRPr lang="en-US" altLang="zh-CN" dirty="0"/>
          </a:p>
          <a:p>
            <a:pPr lvl="1"/>
            <a:r>
              <a:rPr lang="en-US" altLang="zh-CN" dirty="0">
                <a:hlinkClick r:id="rId4"/>
              </a:rPr>
              <a:t>Time-Structed Merge Tree (TSM)</a:t>
            </a:r>
            <a:endParaRPr lang="en-US" altLang="zh-CN" dirty="0"/>
          </a:p>
          <a:p>
            <a:pPr lvl="1"/>
            <a:r>
              <a:rPr lang="en-US" altLang="zh-CN" dirty="0">
                <a:hlinkClick r:id="rId5"/>
              </a:rPr>
              <a:t>Time Series Index (TSI)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E9921-8F48-4945-9CF8-0BEE32B7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26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4AD1D-9A8C-E94C-A376-1AD20D10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2C8C3-874C-6146-9D1C-01C62DF5B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Writing data from API to disk</a:t>
            </a:r>
            <a:endParaRPr lang="en-US" altLang="zh-CN" dirty="0"/>
          </a:p>
          <a:p>
            <a:pPr lvl="1"/>
            <a:r>
              <a:rPr lang="en-US" altLang="zh-CN" dirty="0"/>
              <a:t>The storage engine handles data from the point an API write request is received through writing data to the physical disk. </a:t>
            </a:r>
          </a:p>
          <a:p>
            <a:pPr lvl="1"/>
            <a:r>
              <a:rPr lang="en-US" altLang="zh-CN" dirty="0"/>
              <a:t>Data is written to </a:t>
            </a:r>
            <a:r>
              <a:rPr lang="en-US" altLang="zh-CN" dirty="0" err="1"/>
              <a:t>InfluxDB</a:t>
            </a:r>
            <a:r>
              <a:rPr lang="en-US" altLang="zh-CN" dirty="0"/>
              <a:t> using </a:t>
            </a:r>
            <a:r>
              <a:rPr lang="en-US" altLang="zh-CN" dirty="0">
                <a:hlinkClick r:id="rId3"/>
              </a:rPr>
              <a:t>line protocol</a:t>
            </a:r>
            <a:r>
              <a:rPr lang="en-US" altLang="zh-CN" dirty="0"/>
              <a:t> sent via HTTP POST request to the /</a:t>
            </a:r>
            <a:r>
              <a:rPr lang="en-US" altLang="zh-CN" dirty="0" err="1"/>
              <a:t>writeendpoint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Batches of </a:t>
            </a:r>
            <a:r>
              <a:rPr lang="en-US" altLang="zh-CN" dirty="0">
                <a:hlinkClick r:id="rId4"/>
              </a:rPr>
              <a:t>points</a:t>
            </a:r>
            <a:r>
              <a:rPr lang="en-US" altLang="zh-CN" dirty="0"/>
              <a:t> are sent to </a:t>
            </a:r>
            <a:r>
              <a:rPr lang="en-US" altLang="zh-CN" dirty="0" err="1"/>
              <a:t>InfluxDB</a:t>
            </a:r>
            <a:r>
              <a:rPr lang="en-US" altLang="zh-CN" dirty="0"/>
              <a:t>, compressed, and written to a WAL for immediate durability. </a:t>
            </a:r>
          </a:p>
          <a:p>
            <a:pPr lvl="1"/>
            <a:r>
              <a:rPr lang="en-US" altLang="zh-CN" dirty="0"/>
              <a:t>Points are also written to an in-memory cache and become immediately </a:t>
            </a:r>
            <a:r>
              <a:rPr lang="en-US" altLang="zh-CN" dirty="0" err="1"/>
              <a:t>queryable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The in-memory cache is </a:t>
            </a:r>
            <a:r>
              <a:rPr lang="en-US" altLang="zh-CN" dirty="0">
                <a:solidFill>
                  <a:srgbClr val="FF0000"/>
                </a:solidFill>
              </a:rPr>
              <a:t>periodically</a:t>
            </a:r>
            <a:r>
              <a:rPr lang="en-US" altLang="zh-CN" dirty="0"/>
              <a:t> written to disk in the form of </a:t>
            </a:r>
            <a:r>
              <a:rPr lang="en-US" altLang="zh-CN" dirty="0">
                <a:hlinkClick r:id="rId5"/>
              </a:rPr>
              <a:t>TSM</a:t>
            </a:r>
            <a:r>
              <a:rPr lang="en-US" altLang="zh-CN" dirty="0"/>
              <a:t> files. 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As TSM files accumulate, the storage engine combines and compacts accumulated them into higher level TSM files.</a:t>
            </a:r>
          </a:p>
          <a:p>
            <a:r>
              <a:rPr lang="en-US" altLang="zh-CN" dirty="0"/>
              <a:t>While points can be sent individually, for efficiency, most applications send points in batches. </a:t>
            </a:r>
          </a:p>
          <a:p>
            <a:pPr lvl="1"/>
            <a:r>
              <a:rPr lang="en-US" altLang="zh-CN" dirty="0"/>
              <a:t>Points in a POST body can be from an arbitrary number of series, measurements, and tag sets. </a:t>
            </a:r>
          </a:p>
          <a:p>
            <a:pPr lvl="1"/>
            <a:r>
              <a:rPr lang="en-US" altLang="zh-CN" dirty="0"/>
              <a:t>Points in a batch do not have to be from the same measurement or </a:t>
            </a:r>
            <a:r>
              <a:rPr lang="en-US" altLang="zh-CN" dirty="0" err="1"/>
              <a:t>tagset</a:t>
            </a:r>
            <a:r>
              <a:rPr lang="en-US" altLang="zh-CN" dirty="0"/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E9921-8F48-4945-9CF8-0BEE32B7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834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4AD1D-9A8C-E94C-A376-1AD20D10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2C8C3-874C-6146-9D1C-01C62DF5B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3"/>
              </a:rPr>
              <a:t>Write Ahead Log (WAL)</a:t>
            </a:r>
            <a:endParaRPr lang="en-US" altLang="zh-CN" dirty="0"/>
          </a:p>
          <a:p>
            <a:pPr lvl="1"/>
            <a:r>
              <a:rPr lang="en-US" altLang="zh-CN" dirty="0"/>
              <a:t>The </a:t>
            </a:r>
            <a:r>
              <a:rPr lang="en-US" altLang="zh-CN" b="1" dirty="0"/>
              <a:t>Write Ahead Log</a:t>
            </a:r>
            <a:r>
              <a:rPr lang="en-US" altLang="zh-CN" dirty="0"/>
              <a:t> (WAL) retains </a:t>
            </a:r>
            <a:r>
              <a:rPr lang="en-US" altLang="zh-CN" dirty="0" err="1"/>
              <a:t>InfluxDB</a:t>
            </a:r>
            <a:r>
              <a:rPr lang="en-US" altLang="zh-CN" dirty="0"/>
              <a:t> data when the storage engine restarts. The WAL ensures data is durable in case of an unexpected failure.</a:t>
            </a:r>
          </a:p>
          <a:p>
            <a:endParaRPr lang="en-US" altLang="zh-CN" dirty="0"/>
          </a:p>
          <a:p>
            <a:r>
              <a:rPr lang="en-US" altLang="zh-CN" dirty="0"/>
              <a:t>When the storage engine receives a write request, the following steps occur:</a:t>
            </a:r>
          </a:p>
          <a:p>
            <a:pPr lvl="1"/>
            <a:r>
              <a:rPr lang="en-US" altLang="zh-CN" dirty="0"/>
              <a:t>The write request is appended to the end of the WAL file.</a:t>
            </a:r>
          </a:p>
          <a:p>
            <a:pPr lvl="1"/>
            <a:r>
              <a:rPr lang="en-US" altLang="zh-CN" dirty="0"/>
              <a:t>Data is written to disk using </a:t>
            </a:r>
            <a:r>
              <a:rPr lang="en-US" altLang="zh-CN" dirty="0" err="1"/>
              <a:t>fsync</a:t>
            </a:r>
            <a:r>
              <a:rPr lang="en-US" altLang="zh-CN" dirty="0"/>
              <a:t>().</a:t>
            </a:r>
          </a:p>
          <a:p>
            <a:pPr lvl="1"/>
            <a:r>
              <a:rPr lang="en-US" altLang="zh-CN" dirty="0"/>
              <a:t>The in-memory cache is updated.</a:t>
            </a:r>
          </a:p>
          <a:p>
            <a:pPr lvl="1"/>
            <a:r>
              <a:rPr lang="en-US" altLang="zh-CN" dirty="0"/>
              <a:t>When data is successfully written to disk, a response confirms the write request was successful.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E9921-8F48-4945-9CF8-0BEE32B7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6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4AD1D-9A8C-E94C-A376-1AD20D10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2C8C3-874C-6146-9D1C-01C62DF5B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3"/>
              </a:rPr>
              <a:t>Cache</a:t>
            </a:r>
            <a:endParaRPr lang="en-US" altLang="zh-CN" dirty="0"/>
          </a:p>
          <a:p>
            <a:pPr lvl="1"/>
            <a:r>
              <a:rPr lang="en-US" altLang="zh-CN" dirty="0"/>
              <a:t>The </a:t>
            </a:r>
            <a:r>
              <a:rPr lang="en-US" altLang="zh-CN" b="1" dirty="0"/>
              <a:t>cache</a:t>
            </a:r>
            <a:r>
              <a:rPr lang="en-US" altLang="zh-CN" dirty="0"/>
              <a:t> is an in-memory copy of data points currently stored in the WAL.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The cache:</a:t>
            </a:r>
          </a:p>
          <a:p>
            <a:pPr lvl="1"/>
            <a:r>
              <a:rPr lang="en-US" altLang="zh-CN" dirty="0"/>
              <a:t>Organizes points by key (measurement, tag set, and unique field) Each field is stored in its own time-ordered range.</a:t>
            </a:r>
          </a:p>
          <a:p>
            <a:pPr lvl="1"/>
            <a:r>
              <a:rPr lang="en-US" altLang="zh-CN" dirty="0"/>
              <a:t>Stores uncompressed data.</a:t>
            </a:r>
          </a:p>
          <a:p>
            <a:pPr lvl="1"/>
            <a:r>
              <a:rPr lang="en-US" altLang="zh-CN" dirty="0"/>
              <a:t>Gets updates from the WAL each time the storage engine restarts. The cache is queried at runtime and merged with the data stored in TSM files.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E9921-8F48-4945-9CF8-0BEE32B7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9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4AD1D-9A8C-E94C-A376-1AD20D10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2C8C3-874C-6146-9D1C-01C62DF5B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3"/>
              </a:rPr>
              <a:t>Time-Structured Merge Tree (TSM)</a:t>
            </a:r>
            <a:endParaRPr lang="en-US" altLang="zh-CN" dirty="0"/>
          </a:p>
          <a:p>
            <a:pPr lvl="1"/>
            <a:r>
              <a:rPr lang="en-US" altLang="zh-CN" dirty="0"/>
              <a:t>To efficiently compact and store data, the storage engine groups field values by series key, and then orders those field values by time. </a:t>
            </a:r>
          </a:p>
          <a:p>
            <a:pPr lvl="1"/>
            <a:r>
              <a:rPr lang="en-US" altLang="zh-CN" dirty="0"/>
              <a:t>The storage engine uses a </a:t>
            </a:r>
            <a:r>
              <a:rPr lang="en-US" altLang="zh-CN" b="1" dirty="0"/>
              <a:t>Time-Structured Merge Tree</a:t>
            </a:r>
            <a:r>
              <a:rPr lang="en-US" altLang="zh-CN" dirty="0"/>
              <a:t> (TSM) data format.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TSM files store </a:t>
            </a:r>
            <a:r>
              <a:rPr lang="en-US" altLang="zh-CN" dirty="0">
                <a:solidFill>
                  <a:srgbClr val="FF0000"/>
                </a:solidFill>
              </a:rPr>
              <a:t>compressed</a:t>
            </a:r>
            <a:r>
              <a:rPr lang="en-US" altLang="zh-CN" dirty="0"/>
              <a:t> series data in a </a:t>
            </a:r>
            <a:r>
              <a:rPr lang="en-US" altLang="zh-CN" dirty="0">
                <a:solidFill>
                  <a:srgbClr val="FF0000"/>
                </a:solidFill>
              </a:rPr>
              <a:t>columnar</a:t>
            </a:r>
            <a:r>
              <a:rPr lang="en-US" altLang="zh-CN" dirty="0"/>
              <a:t> format. </a:t>
            </a:r>
          </a:p>
          <a:p>
            <a:pPr lvl="1"/>
            <a:r>
              <a:rPr lang="en-US" altLang="zh-CN" dirty="0"/>
              <a:t>To improve efficiency, the storage engine only stores </a:t>
            </a:r>
            <a:r>
              <a:rPr lang="en-US" altLang="zh-CN" dirty="0">
                <a:solidFill>
                  <a:srgbClr val="FF0000"/>
                </a:solidFill>
              </a:rPr>
              <a:t>differences (or </a:t>
            </a:r>
            <a:r>
              <a:rPr lang="en-US" altLang="zh-CN" i="1" dirty="0">
                <a:solidFill>
                  <a:srgbClr val="FF0000"/>
                </a:solidFill>
              </a:rPr>
              <a:t>deltas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r>
              <a:rPr lang="en-US" altLang="zh-CN" dirty="0"/>
              <a:t>between values in a series. </a:t>
            </a:r>
          </a:p>
          <a:p>
            <a:pPr lvl="1"/>
            <a:r>
              <a:rPr lang="en-US" altLang="zh-CN" dirty="0"/>
              <a:t>Column-oriented storage lets the engine read by series key and omit extraneous data.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E9921-8F48-4945-9CF8-0BEE32B7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3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4AD1D-9A8C-E94C-A376-1AD20D10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storage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2C8C3-874C-6146-9D1C-01C62DF5B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3"/>
              </a:rPr>
              <a:t>Time Series Index (TSI)</a:t>
            </a:r>
            <a:endParaRPr lang="en-US" altLang="zh-CN" dirty="0"/>
          </a:p>
          <a:p>
            <a:pPr lvl="1"/>
            <a:r>
              <a:rPr lang="en-US" altLang="zh-CN" dirty="0"/>
              <a:t>As data cardinality (the number of series) grows, queries read more series keys and become slower. </a:t>
            </a:r>
          </a:p>
          <a:p>
            <a:pPr lvl="1"/>
            <a:r>
              <a:rPr lang="en-US" altLang="zh-CN" dirty="0"/>
              <a:t>The </a:t>
            </a:r>
            <a:r>
              <a:rPr lang="en-US" altLang="zh-CN" b="1" dirty="0"/>
              <a:t>Time Series Index</a:t>
            </a:r>
            <a:r>
              <a:rPr lang="en-US" altLang="zh-CN" dirty="0"/>
              <a:t> ensures queries remain fast as data cardinality grows. </a:t>
            </a:r>
          </a:p>
          <a:p>
            <a:pPr lvl="1"/>
            <a:r>
              <a:rPr lang="en-US" altLang="zh-CN" dirty="0"/>
              <a:t>The TSI stores series keys grouped by measurement, tag, and field. This allows the database to answer two questions well:</a:t>
            </a:r>
          </a:p>
          <a:p>
            <a:pPr lvl="2"/>
            <a:r>
              <a:rPr lang="en-US" altLang="zh-CN" dirty="0"/>
              <a:t>What measurements, tags, fields exist? (This happens in meta queries.)</a:t>
            </a:r>
          </a:p>
          <a:p>
            <a:pPr lvl="2"/>
            <a:r>
              <a:rPr lang="en-US" altLang="zh-CN" dirty="0"/>
              <a:t>Given a measurement, tags, and fields, what series keys exist?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E9921-8F48-4945-9CF8-0BEE32B7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712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4AD1D-9A8C-E94C-A376-1AD20D10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layout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2C8C3-874C-6146-9D1C-01C62DF5B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>
                <a:hlinkClick r:id="rId3"/>
              </a:rPr>
              <a:t>InfluxDB file structure</a:t>
            </a:r>
            <a:endParaRPr lang="en-US" altLang="zh-CN" dirty="0"/>
          </a:p>
          <a:p>
            <a:pPr lvl="1"/>
            <a:r>
              <a:rPr lang="en-US" altLang="zh-CN" i="1" dirty="0">
                <a:hlinkClick r:id="rId4"/>
              </a:rPr>
              <a:t>Engine path</a:t>
            </a:r>
            <a:endParaRPr lang="en-US" altLang="zh-CN" i="1" dirty="0"/>
          </a:p>
          <a:p>
            <a:pPr lvl="2"/>
            <a:r>
              <a:rPr lang="en-US" altLang="zh-CN" dirty="0"/>
              <a:t>Directory path to the </a:t>
            </a:r>
            <a:r>
              <a:rPr lang="en-US" altLang="zh-CN" dirty="0">
                <a:hlinkClick r:id="rId5"/>
              </a:rPr>
              <a:t>storage engine</a:t>
            </a:r>
            <a:r>
              <a:rPr lang="en-US" altLang="zh-CN" dirty="0"/>
              <a:t>, where </a:t>
            </a:r>
            <a:r>
              <a:rPr lang="en-US" altLang="zh-CN" dirty="0" err="1"/>
              <a:t>InfluxDB</a:t>
            </a:r>
            <a:r>
              <a:rPr lang="en-US" altLang="zh-CN" dirty="0"/>
              <a:t> stores time series data, includes the following directories:</a:t>
            </a:r>
          </a:p>
          <a:p>
            <a:pPr lvl="2"/>
            <a:r>
              <a:rPr lang="en-US" altLang="zh-CN" b="1" dirty="0">
                <a:solidFill>
                  <a:srgbClr val="FF0000"/>
                </a:solidFill>
              </a:rPr>
              <a:t>data</a:t>
            </a:r>
            <a:r>
              <a:rPr lang="en-US" altLang="zh-CN" dirty="0"/>
              <a:t>: stores Time-Structured Merge Tree (TSM) files</a:t>
            </a:r>
          </a:p>
          <a:p>
            <a:pPr lvl="2"/>
            <a:r>
              <a:rPr lang="en-US" altLang="zh-CN" b="1" dirty="0" err="1">
                <a:solidFill>
                  <a:srgbClr val="FF0000"/>
                </a:solidFill>
              </a:rPr>
              <a:t>wal</a:t>
            </a:r>
            <a:r>
              <a:rPr lang="en-US" altLang="zh-CN" dirty="0"/>
              <a:t>: stores Write Ahead Log (WAL) files.</a:t>
            </a:r>
          </a:p>
          <a:p>
            <a:pPr lvl="1"/>
            <a:r>
              <a:rPr lang="en-US" altLang="zh-CN" i="1" dirty="0">
                <a:hlinkClick r:id="rId6"/>
              </a:rPr>
              <a:t>Bolt path</a:t>
            </a:r>
            <a:endParaRPr lang="en-US" altLang="zh-CN" i="1" dirty="0"/>
          </a:p>
          <a:p>
            <a:pPr lvl="2"/>
            <a:r>
              <a:rPr lang="en-US" altLang="zh-CN" dirty="0"/>
              <a:t>File path to the </a:t>
            </a:r>
            <a:r>
              <a:rPr lang="en-US" altLang="zh-CN" dirty="0">
                <a:hlinkClick r:id="rId7"/>
              </a:rPr>
              <a:t>Boltdb</a:t>
            </a:r>
            <a:r>
              <a:rPr lang="en-US" altLang="zh-CN" dirty="0"/>
              <a:t> database, a file-based key-value store for non-time series data, such as </a:t>
            </a:r>
            <a:r>
              <a:rPr lang="en-US" altLang="zh-CN" dirty="0" err="1"/>
              <a:t>InfluxDB</a:t>
            </a:r>
            <a:r>
              <a:rPr lang="en-US" altLang="zh-CN" dirty="0"/>
              <a:t> users, dashboards, tasks, etc.</a:t>
            </a:r>
          </a:p>
          <a:p>
            <a:pPr lvl="1"/>
            <a:r>
              <a:rPr lang="en-US" altLang="zh-CN" i="1" dirty="0">
                <a:hlinkClick r:id="rId8"/>
              </a:rPr>
              <a:t>Configs path</a:t>
            </a:r>
            <a:endParaRPr lang="en-US" altLang="zh-CN" i="1" dirty="0"/>
          </a:p>
          <a:p>
            <a:pPr lvl="2"/>
            <a:r>
              <a:rPr lang="en-US" altLang="zh-CN" dirty="0"/>
              <a:t>File path to </a:t>
            </a:r>
            <a:r>
              <a:rPr lang="en-US" altLang="zh-CN" dirty="0">
                <a:hlinkClick r:id="rId9"/>
              </a:rPr>
              <a:t>influx CLI connection configurations</a:t>
            </a:r>
            <a:r>
              <a:rPr lang="en-US" altLang="zh-CN" dirty="0"/>
              <a:t> (configs).</a:t>
            </a:r>
          </a:p>
          <a:p>
            <a:pPr lvl="1"/>
            <a:r>
              <a:rPr lang="en-US" altLang="zh-CN" i="1" dirty="0">
                <a:hlinkClick r:id="rId10"/>
              </a:rPr>
              <a:t>InfluxDB configuration files</a:t>
            </a:r>
            <a:endParaRPr lang="en-US" altLang="zh-CN" i="1" dirty="0"/>
          </a:p>
          <a:p>
            <a:pPr lvl="2"/>
            <a:r>
              <a:rPr lang="en-US" altLang="zh-CN" dirty="0"/>
              <a:t>Some operating systems and package managers store a default </a:t>
            </a:r>
            <a:r>
              <a:rPr lang="en-US" altLang="zh-CN" dirty="0" err="1"/>
              <a:t>InfluxDB</a:t>
            </a:r>
            <a:r>
              <a:rPr lang="en-US" altLang="zh-CN" dirty="0"/>
              <a:t> (</a:t>
            </a:r>
            <a:r>
              <a:rPr lang="en-US" altLang="zh-CN" dirty="0" err="1"/>
              <a:t>influxd</a:t>
            </a:r>
            <a:r>
              <a:rPr lang="en-US" altLang="zh-CN" dirty="0"/>
              <a:t>) configuration file on disk.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E9921-8F48-4945-9CF8-0BEE32B7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781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94AD1D-9A8C-E94C-A376-1AD20D10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layout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52C8C3-874C-6146-9D1C-01C62DF5B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45073"/>
            <a:ext cx="8856984" cy="3940924"/>
          </a:xfrm>
        </p:spPr>
        <p:txBody>
          <a:bodyPr>
            <a:normAutofit/>
          </a:bodyPr>
          <a:lstStyle/>
          <a:p>
            <a:r>
              <a:rPr lang="en-US" altLang="zh-CN" dirty="0"/>
              <a:t>File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7E9921-8F48-4945-9CF8-0BEE32B7F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625412-302B-514B-9BBE-95E865FC4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35" y="1571828"/>
            <a:ext cx="3735253" cy="24874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D611CC-BCB8-A644-AAEA-6A36198D6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589709"/>
            <a:ext cx="3888432" cy="35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0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AE360-5390-9149-8CED-1A61EAC9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is a time series database?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3E968-7D4D-7844-908D-493635825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zh-CN" dirty="0"/>
              <a:t>A time series database (TSDB) is a database optimized for </a:t>
            </a:r>
            <a:r>
              <a:rPr lang="en-US" altLang="zh-CN" dirty="0">
                <a:hlinkClick r:id="rId2"/>
              </a:rPr>
              <a:t>time-stamped or time series data</a:t>
            </a:r>
            <a:r>
              <a:rPr lang="en-US" altLang="zh-CN" dirty="0"/>
              <a:t>. </a:t>
            </a:r>
          </a:p>
          <a:p>
            <a:pPr lvl="1" fontAlgn="base"/>
            <a:r>
              <a:rPr lang="en-US" altLang="zh-CN" dirty="0"/>
              <a:t>Time series data are simply measurements or events that are tracked, monitored, </a:t>
            </a:r>
            <a:r>
              <a:rPr lang="en-US" altLang="zh-CN" dirty="0" err="1"/>
              <a:t>downsampled</a:t>
            </a:r>
            <a:r>
              <a:rPr lang="en-US" altLang="zh-CN" dirty="0"/>
              <a:t>, and aggregated over time. </a:t>
            </a:r>
          </a:p>
          <a:p>
            <a:pPr lvl="1" fontAlgn="base"/>
            <a:r>
              <a:rPr lang="en-US" altLang="zh-CN" dirty="0"/>
              <a:t>This could be server metrics, application performance monitoring, network data, sensor data, events, clicks, trades in a market, and many other types of analytics data.</a:t>
            </a:r>
          </a:p>
          <a:p>
            <a:pPr lvl="1" fontAlgn="base"/>
            <a:endParaRPr lang="en-US" altLang="zh-CN" dirty="0"/>
          </a:p>
          <a:p>
            <a:pPr fontAlgn="base"/>
            <a:r>
              <a:rPr lang="en-US" altLang="zh-CN" dirty="0"/>
              <a:t>A </a:t>
            </a:r>
            <a:r>
              <a:rPr lang="en-US" altLang="zh-CN" dirty="0">
                <a:hlinkClick r:id="rId3"/>
              </a:rPr>
              <a:t>time series database</a:t>
            </a:r>
            <a:r>
              <a:rPr lang="en-US" altLang="zh-CN" dirty="0"/>
              <a:t> is built specifically for handling metrics and events or measurements that are time-stamped. </a:t>
            </a:r>
          </a:p>
          <a:p>
            <a:pPr lvl="1" fontAlgn="base"/>
            <a:r>
              <a:rPr lang="en-US" altLang="zh-CN" dirty="0"/>
              <a:t>A </a:t>
            </a:r>
            <a:r>
              <a:rPr lang="en-US" altLang="zh-CN" dirty="0">
                <a:hlinkClick r:id="rId4"/>
              </a:rPr>
              <a:t>TSDB is optimized for measuring change over time</a:t>
            </a:r>
            <a:r>
              <a:rPr lang="en-US" altLang="zh-CN" dirty="0"/>
              <a:t>. </a:t>
            </a:r>
          </a:p>
          <a:p>
            <a:pPr lvl="1" fontAlgn="base"/>
            <a:r>
              <a:rPr lang="en-US" altLang="zh-CN" dirty="0"/>
              <a:t>Properties that make time series data very different than other data workloads are </a:t>
            </a:r>
            <a:r>
              <a:rPr lang="en-US" altLang="zh-CN" dirty="0">
                <a:solidFill>
                  <a:srgbClr val="FF0000"/>
                </a:solidFill>
              </a:rPr>
              <a:t>data lifecycle management, summarization, and large range scans of many records</a:t>
            </a:r>
            <a:r>
              <a:rPr lang="en-US" altLang="zh-CN" dirty="0"/>
              <a:t>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FC328F-0389-8A48-8E59-20A6D340C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82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24116-D46B-F348-BA59-94C9CA26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en-US" altLang="zh-CN" dirty="0"/>
              <a:t> shards and shard groups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98CE2-3C49-2546-8A38-DE3B3EE19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Shards</a:t>
            </a:r>
            <a:endParaRPr lang="en-US" altLang="zh-CN" dirty="0"/>
          </a:p>
          <a:p>
            <a:pPr lvl="1"/>
            <a:r>
              <a:rPr lang="en-US" altLang="zh-CN" dirty="0"/>
              <a:t>A shard contains </a:t>
            </a:r>
            <a:r>
              <a:rPr lang="en-US" altLang="zh-CN" dirty="0">
                <a:solidFill>
                  <a:srgbClr val="FF0000"/>
                </a:solidFill>
              </a:rPr>
              <a:t>encoded and compressed time series data </a:t>
            </a:r>
            <a:r>
              <a:rPr lang="en-US" altLang="zh-CN" dirty="0"/>
              <a:t>for a given time range defined by the </a:t>
            </a:r>
            <a:r>
              <a:rPr lang="en-US" altLang="zh-CN" dirty="0">
                <a:hlinkClick r:id="rId3"/>
              </a:rPr>
              <a:t>shard group duration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All points in a </a:t>
            </a:r>
            <a:r>
              <a:rPr lang="en-US" altLang="zh-CN" dirty="0">
                <a:hlinkClick r:id="rId4"/>
              </a:rPr>
              <a:t>series</a:t>
            </a:r>
            <a:r>
              <a:rPr lang="en-US" altLang="zh-CN" dirty="0"/>
              <a:t> within the specified shard group duration are stored in the same shard. </a:t>
            </a:r>
          </a:p>
          <a:p>
            <a:pPr lvl="1"/>
            <a:r>
              <a:rPr lang="en-US" altLang="zh-CN" dirty="0"/>
              <a:t>A single shard contains multiple series, one or more </a:t>
            </a:r>
            <a:r>
              <a:rPr lang="en-US" altLang="zh-CN" dirty="0">
                <a:hlinkClick r:id="rId5"/>
              </a:rPr>
              <a:t>TSM files</a:t>
            </a:r>
            <a:r>
              <a:rPr lang="en-US" altLang="zh-CN" dirty="0"/>
              <a:t> on disk, and belongs to a </a:t>
            </a:r>
            <a:r>
              <a:rPr lang="en-US" altLang="zh-CN" dirty="0">
                <a:hlinkClick r:id="rId6"/>
              </a:rPr>
              <a:t>shard group</a:t>
            </a:r>
            <a:r>
              <a:rPr lang="en-US" altLang="zh-CN" dirty="0"/>
              <a:t>.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hlinkClick r:id="rId6"/>
              </a:rPr>
              <a:t>Shard groups</a:t>
            </a:r>
            <a:endParaRPr lang="en-US" altLang="zh-CN" dirty="0"/>
          </a:p>
          <a:p>
            <a:pPr lvl="1"/>
            <a:r>
              <a:rPr lang="en-US" altLang="zh-CN" dirty="0"/>
              <a:t>A shard group belongs to an </a:t>
            </a:r>
            <a:r>
              <a:rPr lang="en-US" altLang="zh-CN" dirty="0" err="1"/>
              <a:t>InfluxDB</a:t>
            </a:r>
            <a:r>
              <a:rPr lang="en-US" altLang="zh-CN" dirty="0"/>
              <a:t> </a:t>
            </a:r>
            <a:r>
              <a:rPr lang="en-US" altLang="zh-CN" dirty="0">
                <a:hlinkClick r:id="rId7"/>
              </a:rPr>
              <a:t>bucket</a:t>
            </a:r>
            <a:r>
              <a:rPr lang="en-US" altLang="zh-CN" dirty="0"/>
              <a:t> and contains time series data for a specific time range defined by the </a:t>
            </a:r>
            <a:r>
              <a:rPr lang="en-US" altLang="zh-CN" dirty="0">
                <a:hlinkClick r:id="rId3"/>
              </a:rPr>
              <a:t>shard group duration</a:t>
            </a:r>
            <a:r>
              <a:rPr lang="en-US" altLang="zh-CN" dirty="0"/>
              <a:t>.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In </a:t>
            </a:r>
            <a:r>
              <a:rPr lang="en-US" altLang="zh-CN" b="1" dirty="0" err="1"/>
              <a:t>InfluxDB</a:t>
            </a:r>
            <a:r>
              <a:rPr lang="en-US" altLang="zh-CN" b="1" dirty="0"/>
              <a:t> OSS</a:t>
            </a:r>
            <a:r>
              <a:rPr lang="en-US" altLang="zh-CN" dirty="0"/>
              <a:t>, a shard group typically contains </a:t>
            </a:r>
            <a:r>
              <a:rPr lang="en-US" altLang="zh-CN" dirty="0">
                <a:solidFill>
                  <a:srgbClr val="FF0000"/>
                </a:solidFill>
              </a:rPr>
              <a:t>only a single shard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In an </a:t>
            </a:r>
            <a:r>
              <a:rPr lang="en-US" altLang="zh-CN" b="1" dirty="0" err="1"/>
              <a:t>InfluxDB</a:t>
            </a:r>
            <a:r>
              <a:rPr lang="en-US" altLang="zh-CN" b="1" dirty="0"/>
              <a:t> Enterprise 1.x cluster</a:t>
            </a:r>
            <a:r>
              <a:rPr lang="en-US" altLang="zh-CN" dirty="0"/>
              <a:t>, shard groups contain multiple shards distributed across multiple data nodes.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6C26DF-C6E6-5745-8355-60FC3D12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344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24116-D46B-F348-BA59-94C9CA26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en-US" altLang="zh-CN" dirty="0"/>
              <a:t> shards and shard groups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98CE2-3C49-2546-8A38-DE3B3EE19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Shard group duration</a:t>
            </a:r>
            <a:endParaRPr lang="en-US" altLang="zh-CN" dirty="0"/>
          </a:p>
          <a:p>
            <a:pPr lvl="1"/>
            <a:r>
              <a:rPr lang="en-US" altLang="zh-CN" dirty="0"/>
              <a:t>The </a:t>
            </a:r>
            <a:r>
              <a:rPr lang="en-US" altLang="zh-CN" b="1" dirty="0"/>
              <a:t>shard group duration</a:t>
            </a:r>
            <a:r>
              <a:rPr lang="en-US" altLang="zh-CN" dirty="0"/>
              <a:t> specifies the time range for each shard group and determines how often to create a new shard group. By default, </a:t>
            </a:r>
            <a:r>
              <a:rPr lang="en-US" altLang="zh-CN" dirty="0" err="1"/>
              <a:t>InfluxDB</a:t>
            </a:r>
            <a:r>
              <a:rPr lang="en-US" altLang="zh-CN" dirty="0"/>
              <a:t> sets the shard group duration according to the </a:t>
            </a:r>
            <a:r>
              <a:rPr lang="en-US" altLang="zh-CN" dirty="0">
                <a:hlinkClick r:id="rId3"/>
              </a:rPr>
              <a:t>retention period</a:t>
            </a:r>
            <a:r>
              <a:rPr lang="en-US" altLang="zh-CN" dirty="0"/>
              <a:t> of the bucket: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6C26DF-C6E6-5745-8355-60FC3D12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9DDD83-A1AE-E747-88AB-FD31160FD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189" y="2139702"/>
            <a:ext cx="5883622" cy="228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2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124116-D46B-F348-BA59-94C9CA26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en-US" altLang="zh-CN" dirty="0"/>
              <a:t> shards and shard groups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B98CE2-3C49-2546-8A38-DE3B3EE19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Shard group diagram</a:t>
            </a:r>
            <a:endParaRPr lang="en-US" altLang="zh-CN" dirty="0"/>
          </a:p>
          <a:p>
            <a:pPr lvl="1"/>
            <a:r>
              <a:rPr lang="en-US" altLang="zh-CN" dirty="0"/>
              <a:t>The following diagram represents a </a:t>
            </a:r>
            <a:r>
              <a:rPr lang="en-US" altLang="zh-CN" b="1" dirty="0"/>
              <a:t>bucket</a:t>
            </a:r>
            <a:r>
              <a:rPr lang="en-US" altLang="zh-CN" dirty="0"/>
              <a:t> with a </a:t>
            </a:r>
            <a:r>
              <a:rPr lang="en-US" altLang="zh-CN" b="1" dirty="0"/>
              <a:t>4d retention period</a:t>
            </a:r>
            <a:r>
              <a:rPr lang="en-US" altLang="zh-CN" dirty="0"/>
              <a:t> and a </a:t>
            </a:r>
            <a:r>
              <a:rPr lang="en-US" altLang="zh-CN" b="1" dirty="0"/>
              <a:t>1d shard group duration</a:t>
            </a:r>
            <a:r>
              <a:rPr lang="en-US" altLang="zh-CN" dirty="0"/>
              <a:t>: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6C26DF-C6E6-5745-8355-60FC3D12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1C1CFB-45C2-E74A-9C8D-3CE2201D2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11710"/>
            <a:ext cx="74676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8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D5212-5078-4242-B5CA-17A1C69A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life-cycle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D8102-2103-DF4D-B68F-D5D53F9F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Shard precreation</a:t>
            </a:r>
            <a:endParaRPr lang="en-US" altLang="zh-CN" dirty="0"/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InfluxDB</a:t>
            </a:r>
            <a:r>
              <a:rPr lang="en-US" altLang="zh-CN" dirty="0"/>
              <a:t> </a:t>
            </a:r>
            <a:r>
              <a:rPr lang="en-US" altLang="zh-CN" b="1" dirty="0"/>
              <a:t>shard precreation service</a:t>
            </a:r>
            <a:r>
              <a:rPr lang="en-US" altLang="zh-CN" dirty="0"/>
              <a:t> pre-creates shards with </a:t>
            </a:r>
            <a:r>
              <a:rPr lang="en-US" altLang="zh-CN" dirty="0">
                <a:solidFill>
                  <a:srgbClr val="FF0000"/>
                </a:solidFill>
              </a:rPr>
              <a:t>future start and end times </a:t>
            </a:r>
            <a:r>
              <a:rPr lang="en-US" altLang="zh-CN" dirty="0"/>
              <a:t>for each shard group based on the </a:t>
            </a:r>
            <a:r>
              <a:rPr lang="en-US" altLang="zh-CN" dirty="0">
                <a:solidFill>
                  <a:srgbClr val="FF0000"/>
                </a:solidFill>
              </a:rPr>
              <a:t>shard group duration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precreator</a:t>
            </a:r>
            <a:r>
              <a:rPr lang="en-US" altLang="zh-CN" dirty="0"/>
              <a:t> service does </a:t>
            </a:r>
            <a:r>
              <a:rPr lang="en-US" altLang="zh-CN" dirty="0">
                <a:solidFill>
                  <a:srgbClr val="FF0000"/>
                </a:solidFill>
              </a:rPr>
              <a:t>not</a:t>
            </a:r>
            <a:r>
              <a:rPr lang="en-US" altLang="zh-CN" dirty="0"/>
              <a:t> pre-create shards for past time ranges. </a:t>
            </a:r>
          </a:p>
          <a:p>
            <a:pPr lvl="1"/>
            <a:r>
              <a:rPr lang="en-US" altLang="zh-CN" dirty="0"/>
              <a:t>When backfilling historical data, </a:t>
            </a:r>
            <a:r>
              <a:rPr lang="en-US" altLang="zh-CN" dirty="0" err="1"/>
              <a:t>InfluxDB</a:t>
            </a:r>
            <a:r>
              <a:rPr lang="en-US" altLang="zh-CN" dirty="0"/>
              <a:t> creates shards for past time ranges as needed, resulting in temporarily lower write throughput.</a:t>
            </a:r>
          </a:p>
          <a:p>
            <a:pPr lvl="1"/>
            <a:endParaRPr lang="en-US" altLang="zh-CN" dirty="0"/>
          </a:p>
          <a:p>
            <a:r>
              <a:rPr lang="en-US" altLang="zh-CN" dirty="0">
                <a:hlinkClick r:id="rId3"/>
              </a:rPr>
              <a:t>Shard writes</a:t>
            </a:r>
            <a:endParaRPr lang="en-US" altLang="zh-CN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writes time series data to </a:t>
            </a:r>
            <a:r>
              <a:rPr lang="en-US" altLang="zh-CN" dirty="0">
                <a:solidFill>
                  <a:srgbClr val="FF0000"/>
                </a:solidFill>
              </a:rPr>
              <a:t>un-compacted or “hot” shards</a:t>
            </a:r>
            <a:r>
              <a:rPr lang="en-US" altLang="zh-CN" dirty="0"/>
              <a:t>. When a shard is no longer actively written to, </a:t>
            </a:r>
            <a:r>
              <a:rPr lang="en-US" altLang="zh-CN" dirty="0" err="1"/>
              <a:t>InfluxDB</a:t>
            </a:r>
            <a:r>
              <a:rPr lang="en-US" altLang="zh-CN" dirty="0"/>
              <a:t> </a:t>
            </a:r>
            <a:r>
              <a:rPr lang="en-US" altLang="zh-CN" dirty="0">
                <a:hlinkClick r:id="rId4"/>
              </a:rPr>
              <a:t>compacts</a:t>
            </a:r>
            <a:r>
              <a:rPr lang="en-US" altLang="zh-CN" dirty="0"/>
              <a:t> shard data, resulting in a </a:t>
            </a:r>
            <a:r>
              <a:rPr lang="en-US" altLang="zh-CN" dirty="0">
                <a:solidFill>
                  <a:srgbClr val="FF0000"/>
                </a:solidFill>
              </a:rPr>
              <a:t>“cold” shard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Typically, </a:t>
            </a:r>
            <a:r>
              <a:rPr lang="en-US" altLang="zh-CN" dirty="0" err="1"/>
              <a:t>InfluxDB</a:t>
            </a:r>
            <a:r>
              <a:rPr lang="en-US" altLang="zh-CN" dirty="0"/>
              <a:t> writes data to the most recent shard group, but when backfilling historical data, </a:t>
            </a:r>
            <a:r>
              <a:rPr lang="en-US" altLang="zh-CN" dirty="0" err="1"/>
              <a:t>InfluxDB</a:t>
            </a:r>
            <a:r>
              <a:rPr lang="en-US" altLang="zh-CN" dirty="0"/>
              <a:t> writes to older shards that must first be un-compacted. When the backfill is complete, </a:t>
            </a:r>
            <a:r>
              <a:rPr lang="en-US" altLang="zh-CN" dirty="0" err="1"/>
              <a:t>InfluxDB</a:t>
            </a:r>
            <a:r>
              <a:rPr lang="en-US" altLang="zh-CN" dirty="0"/>
              <a:t> re-compacts the older shards.</a:t>
            </a:r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483F6-E13F-8B42-A716-9958E92B8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404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D5212-5078-4242-B5CA-17A1C69A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life-cycle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D8102-2103-DF4D-B68F-D5D53F9F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Shard compaction</a:t>
            </a:r>
            <a:endParaRPr lang="en-US" altLang="zh-CN" dirty="0"/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compacts shards at </a:t>
            </a:r>
            <a:r>
              <a:rPr lang="en-US" altLang="zh-CN" dirty="0">
                <a:solidFill>
                  <a:srgbClr val="FF0000"/>
                </a:solidFill>
              </a:rPr>
              <a:t>regular intervals </a:t>
            </a:r>
            <a:r>
              <a:rPr lang="en-US" altLang="zh-CN" dirty="0"/>
              <a:t>to compress time series data and optimize disk usage. </a:t>
            </a:r>
          </a:p>
          <a:p>
            <a:pPr lvl="1"/>
            <a:r>
              <a:rPr lang="en-US" altLang="zh-CN" dirty="0" err="1"/>
              <a:t>InfluxDB</a:t>
            </a:r>
            <a:r>
              <a:rPr lang="en-US" altLang="zh-CN" dirty="0"/>
              <a:t> uses the following four compaction levels:</a:t>
            </a:r>
          </a:p>
          <a:p>
            <a:pPr lvl="1"/>
            <a:r>
              <a:rPr lang="en-US" altLang="zh-CN" b="1" dirty="0"/>
              <a:t>Level 1 (L1):</a:t>
            </a:r>
            <a:r>
              <a:rPr lang="en-US" altLang="zh-CN" dirty="0"/>
              <a:t> </a:t>
            </a:r>
            <a:r>
              <a:rPr lang="en-US" altLang="zh-CN" dirty="0" err="1"/>
              <a:t>InfluxDB</a:t>
            </a:r>
            <a:r>
              <a:rPr lang="en-US" altLang="zh-CN" dirty="0"/>
              <a:t> flushes </a:t>
            </a:r>
            <a:r>
              <a:rPr lang="en-US" altLang="zh-CN" dirty="0">
                <a:solidFill>
                  <a:srgbClr val="FF0000"/>
                </a:solidFill>
              </a:rPr>
              <a:t>all newly written data held in an in-memory cache to disk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b="1" dirty="0"/>
              <a:t>Level 2 (L2):</a:t>
            </a:r>
            <a:r>
              <a:rPr lang="en-US" altLang="zh-CN" dirty="0"/>
              <a:t> </a:t>
            </a:r>
            <a:r>
              <a:rPr lang="en-US" altLang="zh-CN" dirty="0" err="1"/>
              <a:t>InfluxDB</a:t>
            </a:r>
            <a:r>
              <a:rPr lang="en-US" altLang="zh-CN" dirty="0"/>
              <a:t> compacts up </a:t>
            </a:r>
            <a:r>
              <a:rPr lang="en-US" altLang="zh-CN" dirty="0">
                <a:solidFill>
                  <a:srgbClr val="FF0000"/>
                </a:solidFill>
              </a:rPr>
              <a:t>to eight L1-compacted files into one or more L2 files </a:t>
            </a:r>
            <a:r>
              <a:rPr lang="en-US" altLang="zh-CN" dirty="0"/>
              <a:t>by combining multiple blocks containing the same series into fewer blocks in one or more new files.</a:t>
            </a:r>
          </a:p>
          <a:p>
            <a:pPr lvl="1"/>
            <a:r>
              <a:rPr lang="en-US" altLang="zh-CN" b="1" dirty="0"/>
              <a:t>Level 3 (L3):</a:t>
            </a:r>
            <a:r>
              <a:rPr lang="en-US" altLang="zh-CN" dirty="0"/>
              <a:t> </a:t>
            </a:r>
            <a:r>
              <a:rPr lang="en-US" altLang="zh-CN" dirty="0" err="1"/>
              <a:t>InfluxDB</a:t>
            </a:r>
            <a:r>
              <a:rPr lang="en-US" altLang="zh-CN" dirty="0"/>
              <a:t> iterates over L2-compacted file blocks (over a certain size) and combines multiple blocks containing the same series into one block in a new file.</a:t>
            </a:r>
          </a:p>
          <a:p>
            <a:pPr lvl="1"/>
            <a:r>
              <a:rPr lang="en-US" altLang="zh-CN" b="1" dirty="0"/>
              <a:t>Level 4 (L4):</a:t>
            </a:r>
            <a:r>
              <a:rPr lang="en-US" altLang="zh-CN" dirty="0"/>
              <a:t> </a:t>
            </a:r>
            <a:r>
              <a:rPr lang="en-US" altLang="zh-CN" b="1" dirty="0"/>
              <a:t>Full compaction</a:t>
            </a:r>
            <a:r>
              <a:rPr lang="en-US" altLang="zh-CN" dirty="0"/>
              <a:t>—</a:t>
            </a:r>
            <a:r>
              <a:rPr lang="en-US" altLang="zh-CN" dirty="0" err="1"/>
              <a:t>InfluxDB</a:t>
            </a:r>
            <a:r>
              <a:rPr lang="en-US" altLang="zh-CN" dirty="0"/>
              <a:t> iterates over L3-compacted file blocks and combines multiple blocks containing the same series into one block in a new file.</a:t>
            </a:r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483F6-E13F-8B42-A716-9958E92B8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350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D5212-5078-4242-B5CA-17A1C69A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life-cycle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D8102-2103-DF4D-B68F-D5D53F9F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Shard deletion</a:t>
            </a:r>
            <a:endParaRPr lang="en-US" altLang="zh-CN" dirty="0"/>
          </a:p>
          <a:p>
            <a:pPr lvl="1"/>
            <a:r>
              <a:rPr lang="en-US" altLang="zh-CN" dirty="0"/>
              <a:t>The </a:t>
            </a:r>
            <a:r>
              <a:rPr lang="en-US" altLang="zh-CN" dirty="0" err="1"/>
              <a:t>InfluxDB</a:t>
            </a:r>
            <a:r>
              <a:rPr lang="en-US" altLang="zh-CN" dirty="0"/>
              <a:t> </a:t>
            </a:r>
            <a:r>
              <a:rPr lang="en-US" altLang="zh-CN" b="1" dirty="0"/>
              <a:t>retention enforcement service</a:t>
            </a:r>
            <a:r>
              <a:rPr lang="en-US" altLang="zh-CN" dirty="0"/>
              <a:t> routinely checks for shard groups </a:t>
            </a:r>
            <a:r>
              <a:rPr lang="en-US" altLang="zh-CN" dirty="0">
                <a:solidFill>
                  <a:srgbClr val="FF0000"/>
                </a:solidFill>
              </a:rPr>
              <a:t>older than their bucket’s retention period</a:t>
            </a:r>
            <a:r>
              <a:rPr lang="en-US" altLang="zh-CN" dirty="0"/>
              <a:t>. </a:t>
            </a:r>
          </a:p>
          <a:p>
            <a:pPr lvl="1"/>
            <a:r>
              <a:rPr lang="en-US" altLang="zh-CN" dirty="0"/>
              <a:t>Once the start time of a shard group is beyond the bucket’s retention period, </a:t>
            </a:r>
            <a:r>
              <a:rPr lang="en-US" altLang="zh-CN" dirty="0" err="1"/>
              <a:t>InfluxDB</a:t>
            </a:r>
            <a:r>
              <a:rPr lang="en-US" altLang="zh-CN" dirty="0"/>
              <a:t> deletes the shard group and associated shards and TSM files.</a:t>
            </a:r>
          </a:p>
          <a:p>
            <a:pPr lvl="1"/>
            <a:r>
              <a:rPr lang="en-US" altLang="zh-CN" dirty="0"/>
              <a:t>In buckets with an infinite retention period, shards remain on disk </a:t>
            </a:r>
            <a:r>
              <a:rPr lang="en-US" altLang="zh-CN" dirty="0">
                <a:solidFill>
                  <a:srgbClr val="FF0000"/>
                </a:solidFill>
              </a:rPr>
              <a:t>indefinitely</a:t>
            </a:r>
            <a:r>
              <a:rPr lang="en-US" altLang="zh-CN" dirty="0"/>
              <a:t>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483F6-E13F-8B42-A716-9958E92B8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260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A31B3-C35C-E948-8A87-FC77844D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F4F798-C816-B744-A4FF-AE98DE203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hlinkClick r:id="rId2"/>
              </a:rPr>
              <a:t>Install InfluxDB v2.1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Use Homebrew</a:t>
            </a:r>
            <a:endParaRPr lang="en-US" altLang="zh-CN" dirty="0"/>
          </a:p>
          <a:p>
            <a:pPr lvl="2"/>
            <a:r>
              <a:rPr lang="en-US" altLang="zh-CN" dirty="0"/>
              <a:t>We recommend using </a:t>
            </a:r>
            <a:r>
              <a:rPr lang="en-US" altLang="zh-CN" dirty="0">
                <a:hlinkClick r:id="rId4"/>
              </a:rPr>
              <a:t>Homebrew</a:t>
            </a:r>
            <a:r>
              <a:rPr lang="en-US" altLang="zh-CN" dirty="0"/>
              <a:t> to install </a:t>
            </a:r>
            <a:r>
              <a:rPr lang="en-US" altLang="zh-CN" dirty="0" err="1"/>
              <a:t>InfluxDB</a:t>
            </a:r>
            <a:r>
              <a:rPr lang="en-US" altLang="zh-CN" dirty="0"/>
              <a:t> v2.1 on macOS: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  <a:latin typeface="+mn-lt"/>
              </a:rPr>
              <a:t>$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brew update 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  <a:latin typeface="+mn-lt"/>
              </a:rPr>
              <a:t>$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brew install 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influxdb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pPr lvl="2"/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r>
              <a:rPr lang="en-US" altLang="zh-CN" dirty="0">
                <a:hlinkClick r:id="rId5"/>
              </a:rPr>
              <a:t>Install </a:t>
            </a:r>
            <a:r>
              <a:rPr lang="en-US" altLang="zh-CN" dirty="0">
                <a:hlinkClick r:id="rId6"/>
              </a:rPr>
              <a:t>Telegraf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FF0000"/>
                </a:solidFill>
                <a:latin typeface="+mn-lt"/>
              </a:rPr>
              <a:t>$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brew update </a:t>
            </a:r>
          </a:p>
          <a:p>
            <a:pPr lvl="2"/>
            <a:r>
              <a:rPr lang="en-US" altLang="zh-CN" dirty="0">
                <a:solidFill>
                  <a:srgbClr val="FF0000"/>
                </a:solidFill>
                <a:latin typeface="+mn-lt"/>
              </a:rPr>
              <a:t>$</a:t>
            </a:r>
            <a:r>
              <a:rPr lang="zh-CN" altLang="en-US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brew install 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telegraf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pPr lvl="2"/>
            <a:endParaRPr lang="en-US" altLang="zh-CN" dirty="0">
              <a:hlinkClick r:id="rId5"/>
            </a:endParaRPr>
          </a:p>
          <a:p>
            <a:r>
              <a:rPr lang="en-US" altLang="zh-CN" dirty="0">
                <a:hlinkClick r:id="rId5"/>
              </a:rPr>
              <a:t>Start InfluxDB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+mn-lt"/>
              </a:rPr>
              <a:t>$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influxd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A2A4D6-3D14-4945-B2D1-B087197B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F9EB22-AEFF-8940-AB23-5059083B07AC}"/>
              </a:ext>
            </a:extLst>
          </p:cNvPr>
          <p:cNvSpPr/>
          <p:nvPr/>
        </p:nvSpPr>
        <p:spPr>
          <a:xfrm>
            <a:off x="2843808" y="2352163"/>
            <a:ext cx="5829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513CC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Set up InfluxDB through the UI</a:t>
            </a:r>
            <a:endParaRPr lang="en-US" altLang="zh-CN" i="1" dirty="0">
              <a:solidFill>
                <a:srgbClr val="513C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sz="1600" dirty="0" err="1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InfluxDB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running, visit </a:t>
            </a:r>
            <a:r>
              <a:rPr lang="en-US" altLang="zh-CN" sz="1600" dirty="0">
                <a:solidFill>
                  <a:srgbClr val="00A3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localhost:8086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Started</a:t>
            </a:r>
          </a:p>
          <a:p>
            <a:r>
              <a:rPr lang="en-US" altLang="zh-CN" i="1" dirty="0">
                <a:solidFill>
                  <a:srgbClr val="38384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Set up your initial user</a:t>
            </a:r>
            <a:endParaRPr lang="en-US" altLang="zh-CN" i="1" dirty="0">
              <a:solidFill>
                <a:srgbClr val="38384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a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for your initial user.</a:t>
            </a: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a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Confirm Password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for your user.</a:t>
            </a: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initial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Name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Enter your initial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Bucket Name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 </a:t>
            </a:r>
            <a:r>
              <a:rPr lang="en-US" altLang="zh-CN" sz="1600" b="1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Continue</a:t>
            </a:r>
            <a:r>
              <a:rPr lang="en-US" altLang="zh-CN" sz="1600" dirty="0">
                <a:solidFill>
                  <a:srgbClr val="43445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600" b="0" i="0" u="none" strike="noStrike" dirty="0">
              <a:solidFill>
                <a:srgbClr val="43445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56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5A31B3-C35C-E948-8A87-FC77844D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Run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F4F798-C816-B744-A4FF-AE98DE203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Configure your token as an environment variable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+mn-lt"/>
              </a:rPr>
              <a:t>$ export INFLUX_TOKEN=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YourAuthenticationToken</a:t>
            </a:r>
            <a:endParaRPr lang="en-US" altLang="zh-CN" dirty="0">
              <a:solidFill>
                <a:srgbClr val="FF0000"/>
              </a:solidFill>
              <a:latin typeface="+mn-lt"/>
            </a:endParaRPr>
          </a:p>
          <a:p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Start the Telegraf service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+mn-lt"/>
              </a:rPr>
              <a:t>$ 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telegraf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 -config http://localhost:8086/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api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/v2/</a:t>
            </a:r>
            <a:r>
              <a:rPr lang="en-US" altLang="zh-CN" dirty="0" err="1">
                <a:solidFill>
                  <a:srgbClr val="FF0000"/>
                </a:solidFill>
                <a:latin typeface="+mn-lt"/>
              </a:rPr>
              <a:t>telegrafs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/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  <a:latin typeface="+mn-lt"/>
              </a:rPr>
              <a:t>0xoX00oOx0xoX00o</a:t>
            </a:r>
            <a:r>
              <a:rPr lang="en-US" altLang="zh-CN" dirty="0">
                <a:solidFill>
                  <a:srgbClr val="FF0000"/>
                </a:solidFill>
                <a:latin typeface="+mn-lt"/>
              </a:rPr>
              <a:t> </a:t>
            </a:r>
            <a:br>
              <a:rPr lang="en-US" altLang="zh-CN" dirty="0"/>
            </a:b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A2A4D6-3D14-4945-B2D1-B087197B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62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3CD26-7E53-824D-A511-A065F4AA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Explorer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6B9852-20EA-6440-8643-E414CB4EC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886" y="843558"/>
            <a:ext cx="7812227" cy="39417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850943-2FF3-1546-83DE-C2ECCD5D0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4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1FFCF-1382-3B4D-9BE9-32F1896D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538B8-3580-BD48-BD00-CD7186EA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altLang="zh-CN" dirty="0" err="1"/>
              <a:t>influxdb</a:t>
            </a:r>
            <a:r>
              <a:rPr lang="en-US" altLang="zh-CN" dirty="0"/>
              <a:t>-client-java</a:t>
            </a:r>
          </a:p>
          <a:p>
            <a:pPr lvl="1" latinLnBrk="1"/>
            <a:r>
              <a:rPr lang="en" altLang="zh-CN" dirty="0">
                <a:hlinkClick r:id="rId2"/>
              </a:rPr>
              <a:t>https://github.com/influxdata/influxdb-client-java</a:t>
            </a:r>
            <a:endParaRPr lang="en" altLang="zh-CN" dirty="0"/>
          </a:p>
          <a:p>
            <a:pPr lvl="1" latinLnBrk="1"/>
            <a:endParaRPr kumimoji="1" lang="en-US" altLang="zh-CN" dirty="0"/>
          </a:p>
          <a:p>
            <a:r>
              <a:rPr kumimoji="1" lang="en-US" altLang="zh-CN" dirty="0" err="1"/>
              <a:t>pom.xml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D649BC-9C68-3C44-80DB-310D87B2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92F6F5-625C-D54B-8F04-B12D0AB8B892}"/>
              </a:ext>
            </a:extLst>
          </p:cNvPr>
          <p:cNvSpPr/>
          <p:nvPr/>
        </p:nvSpPr>
        <p:spPr>
          <a:xfrm>
            <a:off x="1700808" y="2427734"/>
            <a:ext cx="57423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800" dirty="0">
                <a:solidFill>
                  <a:srgbClr val="0033B3"/>
                </a:solidFill>
                <a:effectLst/>
                <a:latin typeface="JetBrains Mono"/>
              </a:rPr>
              <a:t>dependency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lang="en" altLang="zh-CN" sz="1800" dirty="0" err="1">
                <a:solidFill>
                  <a:srgbClr val="0033B3"/>
                </a:solidFill>
                <a:effectLst/>
                <a:latin typeface="JetBrains Mono"/>
              </a:rPr>
              <a:t>groupId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lang="en" altLang="zh-CN" sz="1800" dirty="0" err="1">
                <a:solidFill>
                  <a:srgbClr val="080808"/>
                </a:solidFill>
                <a:effectLst/>
                <a:latin typeface="JetBrains Mono"/>
              </a:rPr>
              <a:t>com.influxdb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lang="en" altLang="zh-CN" sz="1800" dirty="0" err="1">
                <a:solidFill>
                  <a:srgbClr val="0033B3"/>
                </a:solidFill>
                <a:effectLst/>
                <a:latin typeface="JetBrains Mono"/>
              </a:rPr>
              <a:t>groupId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lang="en" altLang="zh-CN" sz="1800" dirty="0" err="1">
                <a:solidFill>
                  <a:srgbClr val="0033B3"/>
                </a:solidFill>
                <a:effectLst/>
                <a:latin typeface="JetBrains Mono"/>
              </a:rPr>
              <a:t>artifactId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&gt;</a:t>
            </a:r>
            <a:r>
              <a:rPr lang="en" altLang="zh-CN" sz="1800" dirty="0" err="1">
                <a:solidFill>
                  <a:srgbClr val="080808"/>
                </a:solidFill>
                <a:effectLst/>
                <a:latin typeface="JetBrains Mono"/>
              </a:rPr>
              <a:t>influxdb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-client-java&lt;/</a:t>
            </a:r>
            <a:r>
              <a:rPr lang="en" altLang="zh-CN" sz="1800" dirty="0" err="1">
                <a:solidFill>
                  <a:srgbClr val="0033B3"/>
                </a:solidFill>
                <a:effectLst/>
                <a:latin typeface="JetBrains Mono"/>
              </a:rPr>
              <a:t>artifactId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  &lt;</a:t>
            </a:r>
            <a:r>
              <a:rPr lang="en" altLang="zh-CN" sz="1800" dirty="0">
                <a:solidFill>
                  <a:srgbClr val="0033B3"/>
                </a:solidFill>
                <a:effectLst/>
                <a:latin typeface="JetBrains Mono"/>
              </a:rPr>
              <a:t>version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&gt;6.10.0&lt;/</a:t>
            </a:r>
            <a:r>
              <a:rPr lang="en" altLang="zh-CN" sz="1800" dirty="0">
                <a:solidFill>
                  <a:srgbClr val="0033B3"/>
                </a:solidFill>
                <a:effectLst/>
                <a:latin typeface="JetBrains Mono"/>
              </a:rPr>
              <a:t>version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&gt;</a:t>
            </a:r>
            <a:b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&lt;/</a:t>
            </a:r>
            <a:r>
              <a:rPr lang="en" altLang="zh-CN" sz="1800" dirty="0">
                <a:solidFill>
                  <a:srgbClr val="0033B3"/>
                </a:solidFill>
                <a:effectLst/>
                <a:latin typeface="JetBrains Mono"/>
              </a:rPr>
              <a:t>dependency</a:t>
            </a:r>
            <a:r>
              <a:rPr lang="en" altLang="zh-CN" sz="1800" dirty="0">
                <a:solidFill>
                  <a:srgbClr val="080808"/>
                </a:solidFill>
                <a:effectLst/>
                <a:latin typeface="JetBrains Mono"/>
              </a:rPr>
              <a:t>&gt;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87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767848-822E-2648-BC43-88A1BCC48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is a time series database important now?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E369C2-249E-5146-B49E-CCD26545A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zh-CN" dirty="0"/>
              <a:t>Today, everything that can be a component is a component. </a:t>
            </a:r>
          </a:p>
          <a:p>
            <a:pPr lvl="1" fontAlgn="base"/>
            <a:r>
              <a:rPr lang="en-US" altLang="zh-CN" dirty="0"/>
              <a:t>In addition, we are witnessing the instrumentation of every available surface in the material world — streets, cars, factories, power grids, ice caps, satellites, clothing, phones, microwaves, milk containers, planets, human bodies. </a:t>
            </a:r>
          </a:p>
          <a:p>
            <a:pPr lvl="1" fontAlgn="base"/>
            <a:r>
              <a:rPr lang="en-US" altLang="zh-CN" dirty="0">
                <a:solidFill>
                  <a:srgbClr val="FF0000"/>
                </a:solidFill>
              </a:rPr>
              <a:t>Everything has, or will have, a sensor. </a:t>
            </a:r>
          </a:p>
          <a:p>
            <a:pPr lvl="1" fontAlgn="base"/>
            <a:r>
              <a:rPr lang="en-US" altLang="zh-CN" dirty="0"/>
              <a:t>So now, everything inside and outside the company is emitting a relentless stream of metrics and events or time series data.</a:t>
            </a:r>
          </a:p>
          <a:p>
            <a:pPr lvl="1" fontAlgn="base"/>
            <a:endParaRPr lang="en-US" altLang="zh-CN" dirty="0"/>
          </a:p>
          <a:p>
            <a:pPr fontAlgn="base"/>
            <a:r>
              <a:rPr lang="en-US" altLang="zh-CN" dirty="0"/>
              <a:t>The underlying platforms need to evolve to support these new workloads </a:t>
            </a:r>
          </a:p>
          <a:p>
            <a:pPr lvl="1" fontAlgn="base"/>
            <a:r>
              <a:rPr lang="en-US" altLang="zh-CN" dirty="0">
                <a:solidFill>
                  <a:srgbClr val="FF0000"/>
                </a:solidFill>
              </a:rPr>
              <a:t>more data points, more data sources, more monitoring, more controls</a:t>
            </a:r>
            <a:r>
              <a:rPr lang="en-US" altLang="zh-CN" dirty="0"/>
              <a:t>. </a:t>
            </a:r>
          </a:p>
          <a:p>
            <a:pPr lvl="1" fontAlgn="base"/>
            <a:r>
              <a:rPr lang="en-US" altLang="zh-CN" dirty="0"/>
              <a:t>What we need is a </a:t>
            </a:r>
            <a:r>
              <a:rPr lang="en-US" altLang="zh-CN" dirty="0">
                <a:solidFill>
                  <a:srgbClr val="FF0000"/>
                </a:solidFill>
              </a:rPr>
              <a:t>performant, scalable, purpose-built</a:t>
            </a:r>
            <a:r>
              <a:rPr lang="en-US" altLang="zh-CN" dirty="0"/>
              <a:t> time series database.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91185B-3F99-704F-B665-115EF30FB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51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1FFCF-1382-3B4D-9BE9-32F1896D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538B8-3580-BD48-BD00-CD7186EA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Mem.java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D649BC-9C68-3C44-80DB-310D87B2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CBE568-F00A-BF43-8044-880356D57F2C}"/>
              </a:ext>
            </a:extLst>
          </p:cNvPr>
          <p:cNvSpPr/>
          <p:nvPr/>
        </p:nvSpPr>
        <p:spPr>
          <a:xfrm>
            <a:off x="2286000" y="1436105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BBB529"/>
                </a:solidFill>
              </a:rPr>
              <a:t>@Measurement</a:t>
            </a:r>
            <a:r>
              <a:rPr lang="en-US" altLang="zh-CN" dirty="0"/>
              <a:t>(name = </a:t>
            </a:r>
            <a:r>
              <a:rPr lang="en-US" altLang="zh-CN" dirty="0">
                <a:solidFill>
                  <a:srgbClr val="6A8759"/>
                </a:solidFill>
              </a:rPr>
              <a:t>"mem"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>
                <a:solidFill>
                  <a:srgbClr val="CC7832"/>
                </a:solidFill>
              </a:rPr>
              <a:t>public class </a:t>
            </a:r>
            <a:r>
              <a:rPr lang="en-US" altLang="zh-CN" dirty="0"/>
              <a:t>Mem {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>
                <a:solidFill>
                  <a:srgbClr val="BBB529"/>
                </a:solidFill>
              </a:rPr>
              <a:t>@Column</a:t>
            </a:r>
            <a:r>
              <a:rPr lang="en-US" altLang="zh-CN" dirty="0"/>
              <a:t>(tag = </a:t>
            </a:r>
            <a:r>
              <a:rPr lang="en-US" altLang="zh-CN" dirty="0">
                <a:solidFill>
                  <a:srgbClr val="CC7832"/>
                </a:solidFill>
              </a:rPr>
              <a:t>true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String </a:t>
            </a:r>
            <a:r>
              <a:rPr lang="en-US" altLang="zh-CN" dirty="0">
                <a:solidFill>
                  <a:srgbClr val="9876AA"/>
                </a:solidFill>
              </a:rPr>
              <a:t>host</a:t>
            </a:r>
            <a:r>
              <a:rPr lang="en-US" altLang="zh-CN" dirty="0">
                <a:solidFill>
                  <a:srgbClr val="CC7832"/>
                </a:solidFill>
              </a:rPr>
              <a:t>;</a:t>
            </a:r>
            <a:br>
              <a:rPr lang="en-US" altLang="zh-CN" dirty="0">
                <a:solidFill>
                  <a:srgbClr val="CC7832"/>
                </a:solidFill>
              </a:rPr>
            </a:br>
            <a:r>
              <a:rPr lang="en-US" altLang="zh-CN" dirty="0">
                <a:solidFill>
                  <a:srgbClr val="CC7832"/>
                </a:solidFill>
              </a:rPr>
              <a:t>    </a:t>
            </a:r>
            <a:r>
              <a:rPr lang="en-US" altLang="zh-CN" dirty="0">
                <a:solidFill>
                  <a:srgbClr val="BBB529"/>
                </a:solidFill>
              </a:rPr>
              <a:t>@Column</a:t>
            </a:r>
            <a:br>
              <a:rPr lang="en-US" altLang="zh-CN" dirty="0">
                <a:solidFill>
                  <a:srgbClr val="BBB529"/>
                </a:solidFill>
              </a:rPr>
            </a:br>
            <a:r>
              <a:rPr lang="en-US" altLang="zh-CN" dirty="0">
                <a:solidFill>
                  <a:srgbClr val="BBB529"/>
                </a:solidFill>
              </a:rPr>
              <a:t>    </a:t>
            </a:r>
            <a:r>
              <a:rPr lang="en-US" altLang="zh-CN" dirty="0"/>
              <a:t>Double </a:t>
            </a:r>
            <a:r>
              <a:rPr lang="en-US" altLang="zh-CN" dirty="0" err="1">
                <a:solidFill>
                  <a:srgbClr val="9876AA"/>
                </a:solidFill>
              </a:rPr>
              <a:t>used_percent</a:t>
            </a:r>
            <a:r>
              <a:rPr lang="en-US" altLang="zh-CN" dirty="0">
                <a:solidFill>
                  <a:srgbClr val="CC7832"/>
                </a:solidFill>
              </a:rPr>
              <a:t>;</a:t>
            </a:r>
            <a:br>
              <a:rPr lang="en-US" altLang="zh-CN" dirty="0">
                <a:solidFill>
                  <a:srgbClr val="CC7832"/>
                </a:solidFill>
              </a:rPr>
            </a:br>
            <a:r>
              <a:rPr lang="en-US" altLang="zh-CN" dirty="0">
                <a:solidFill>
                  <a:srgbClr val="CC7832"/>
                </a:solidFill>
              </a:rPr>
              <a:t>    </a:t>
            </a:r>
            <a:r>
              <a:rPr lang="en-US" altLang="zh-CN" dirty="0">
                <a:solidFill>
                  <a:srgbClr val="BBB529"/>
                </a:solidFill>
              </a:rPr>
              <a:t>@Column</a:t>
            </a:r>
            <a:r>
              <a:rPr lang="en-US" altLang="zh-CN" dirty="0"/>
              <a:t>(timestamp = </a:t>
            </a:r>
            <a:r>
              <a:rPr lang="en-US" altLang="zh-CN" dirty="0">
                <a:solidFill>
                  <a:srgbClr val="CC7832"/>
                </a:solidFill>
              </a:rPr>
              <a:t>true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 Instant </a:t>
            </a:r>
            <a:r>
              <a:rPr lang="en-US" altLang="zh-CN" dirty="0">
                <a:solidFill>
                  <a:srgbClr val="9876AA"/>
                </a:solidFill>
              </a:rPr>
              <a:t>time</a:t>
            </a:r>
            <a:r>
              <a:rPr lang="en-US" altLang="zh-CN" dirty="0">
                <a:solidFill>
                  <a:srgbClr val="CC7832"/>
                </a:solidFill>
              </a:rPr>
              <a:t>;</a:t>
            </a:r>
            <a:br>
              <a:rPr lang="en-US" altLang="zh-CN" dirty="0">
                <a:solidFill>
                  <a:srgbClr val="CC7832"/>
                </a:solidFill>
              </a:rPr>
            </a:br>
            <a:r>
              <a:rPr lang="en-US" altLang="zh-CN" dirty="0"/>
              <a:t>}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079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1FFCF-1382-3B4D-9BE9-32F1896D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538B8-3580-BD48-BD00-CD7186EA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InfluxDBSample.java</a:t>
            </a:r>
            <a:r>
              <a:rPr kumimoji="1" lang="en-US" altLang="zh-CN" dirty="0"/>
              <a:t> – Create Bucket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D649BC-9C68-3C44-80DB-310D87B2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08F05C-8786-E047-BEB9-189850B509BD}"/>
              </a:ext>
            </a:extLst>
          </p:cNvPr>
          <p:cNvSpPr/>
          <p:nvPr/>
        </p:nvSpPr>
        <p:spPr>
          <a:xfrm>
            <a:off x="395536" y="1282918"/>
            <a:ext cx="86409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InfluxDBSample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private static char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lang="en" altLang="zh-CN" sz="1400" i="1" dirty="0">
                <a:solidFill>
                  <a:srgbClr val="871094"/>
                </a:solidFill>
                <a:effectLst/>
                <a:latin typeface="JetBrains Mono"/>
              </a:rPr>
              <a:t>token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"5iyC7-_sDQULhy7gYYRQhgPDInv7aXlI0TFPMQhd51l17A9jDdz2iOhGa91xRsbPQMQz9zTe6yK9Ls49fHJKLQ=="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toCharArray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public static void </a:t>
            </a:r>
            <a:r>
              <a:rPr lang="en" altLang="zh-CN" sz="1400" dirty="0">
                <a:solidFill>
                  <a:srgbClr val="00627A"/>
                </a:solidFill>
                <a:effectLst/>
                <a:latin typeface="JetBrains Mono"/>
              </a:rPr>
              <a:t>main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final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InfluxDBClient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influxDBClient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InfluxDBClientFactory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080808"/>
                </a:solidFill>
                <a:effectLst/>
                <a:latin typeface="JetBrains Mono"/>
              </a:rPr>
              <a:t>create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"http://localhost:8086"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i="1" dirty="0">
                <a:solidFill>
                  <a:srgbClr val="871094"/>
                </a:solidFill>
                <a:effectLst/>
                <a:latin typeface="JetBrains Mono"/>
              </a:rPr>
              <a:t>token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//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// Create bucket "</a:t>
            </a:r>
            <a:r>
              <a:rPr lang="en" altLang="zh-CN" sz="1400" i="1" dirty="0" err="1">
                <a:solidFill>
                  <a:srgbClr val="8C8C8C"/>
                </a:solidFill>
                <a:effectLst/>
                <a:latin typeface="JetBrains Mono"/>
              </a:rPr>
              <a:t>iot_bucket</a:t>
            </a: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" with data retention set to 3,600 seconds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//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var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retention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BucketRetentionRules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retention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.setEverySeconds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1750EB"/>
                </a:solidFill>
                <a:effectLst/>
                <a:latin typeface="JetBrains Mono"/>
              </a:rPr>
              <a:t>3600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Bucket bucket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influxDBClient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.getBucketsApi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().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createBucket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JetBrains Mono"/>
              </a:rPr>
              <a:t>iot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-bucket"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retention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"9f35c0d435b51094"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02200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1FFCF-1382-3B4D-9BE9-32F1896D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538B8-3580-BD48-BD00-CD7186EA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InfluxDBSample.java</a:t>
            </a:r>
            <a:r>
              <a:rPr kumimoji="1" lang="en-US" altLang="zh-CN" dirty="0"/>
              <a:t> – Create Bucket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D649BC-9C68-3C44-80DB-310D87B2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08F05C-8786-E047-BEB9-189850B509BD}"/>
              </a:ext>
            </a:extLst>
          </p:cNvPr>
          <p:cNvSpPr/>
          <p:nvPr/>
        </p:nvSpPr>
        <p:spPr>
          <a:xfrm>
            <a:off x="395536" y="1282918"/>
            <a:ext cx="835292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//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// Create access token to "</a:t>
            </a:r>
            <a:r>
              <a:rPr lang="en" altLang="zh-CN" sz="1400" i="1" dirty="0" err="1">
                <a:solidFill>
                  <a:srgbClr val="8C8C8C"/>
                </a:solidFill>
                <a:effectLst/>
                <a:latin typeface="JetBrains Mono"/>
              </a:rPr>
              <a:t>iot_bucket</a:t>
            </a: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"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//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PermissionResource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resource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PermissionResource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resource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.setId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bucket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.getId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resource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.setOrgID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"9f35c0d435b51094"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resource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.setType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PermissionResource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871094"/>
                </a:solidFill>
                <a:effectLst/>
                <a:latin typeface="JetBrains Mono"/>
              </a:rPr>
              <a:t>TYPE_BUCKETS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// Read permission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Permission read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Permission();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read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.setResource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resource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read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.setAction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Permission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ActionEnum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871094"/>
                </a:solidFill>
                <a:effectLst/>
                <a:latin typeface="JetBrains Mono"/>
              </a:rPr>
              <a:t>READ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732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1FFCF-1382-3B4D-9BE9-32F1896D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538B8-3580-BD48-BD00-CD7186EA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InfluxDBSample.java</a:t>
            </a:r>
            <a:r>
              <a:rPr kumimoji="1" lang="en-US" altLang="zh-CN" dirty="0"/>
              <a:t> – Create Bucket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D649BC-9C68-3C44-80DB-310D87B2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08F05C-8786-E047-BEB9-189850B509BD}"/>
              </a:ext>
            </a:extLst>
          </p:cNvPr>
          <p:cNvSpPr/>
          <p:nvPr/>
        </p:nvSpPr>
        <p:spPr>
          <a:xfrm>
            <a:off x="395536" y="1282918"/>
            <a:ext cx="8352928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// Write permission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Permission write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Permission();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.setResource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resource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.setAction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Permission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ActionEnum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871094"/>
                </a:solidFill>
                <a:effectLst/>
                <a:latin typeface="JetBrains Mono"/>
              </a:rPr>
              <a:t>WRITE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Authorization authorization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influxDBClient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.getAuthorizationsApi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    .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createAuthorization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"9f35c0d435b51094"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Arrays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080808"/>
                </a:solidFill>
                <a:effectLst/>
                <a:latin typeface="JetBrains Mono"/>
              </a:rPr>
              <a:t>asList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read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write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//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// Created token that can be use for writes to "</a:t>
            </a:r>
            <a:r>
              <a:rPr lang="en" altLang="zh-CN" sz="1400" i="1" dirty="0" err="1">
                <a:solidFill>
                  <a:srgbClr val="8C8C8C"/>
                </a:solidFill>
                <a:effectLst/>
                <a:latin typeface="JetBrains Mono"/>
              </a:rPr>
              <a:t>iot_bucket</a:t>
            </a: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"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//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 token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authorization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.getToken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"Token: "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token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influxDBClient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.close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  <a:p>
            <a:br>
              <a:rPr lang="en-US" altLang="zh-CN" sz="1100" dirty="0"/>
            </a:br>
            <a:br>
              <a:rPr lang="en-US" altLang="zh-CN" sz="1100" dirty="0"/>
            </a:b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6048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1FFCF-1382-3B4D-9BE9-32F1896D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538B8-3580-BD48-BD00-CD7186EA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InfluxDB2Example.java – Write/Read Bucket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D649BC-9C68-3C44-80DB-310D87B2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08F05C-8786-E047-BEB9-189850B509BD}"/>
              </a:ext>
            </a:extLst>
          </p:cNvPr>
          <p:cNvSpPr/>
          <p:nvPr/>
        </p:nvSpPr>
        <p:spPr>
          <a:xfrm>
            <a:off x="395536" y="1282918"/>
            <a:ext cx="864096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public class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InfluxDB2Example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public static void </a:t>
            </a:r>
            <a:r>
              <a:rPr lang="en" altLang="zh-CN" sz="1400" dirty="0">
                <a:solidFill>
                  <a:srgbClr val="00627A"/>
                </a:solidFill>
                <a:effectLst/>
                <a:latin typeface="JetBrains Mono"/>
              </a:rPr>
              <a:t>main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final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[] 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args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// You can generate a Token from the "Tokens Tab" in the UI</a:t>
            </a:r>
            <a:b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" altLang="zh-CN" sz="1400" i="1" dirty="0"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 token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"5iyC7-_sDQULhy7gYYRQhgPDInv7aXlI0TFPMQhd51l17A9jDdz2iOhGa91xRsbPQMQz9zTe6yK9Ls49fHJKLQ=="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 bucket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JetBrains Mono"/>
              </a:rPr>
              <a:t>iot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-bucket"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 org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"SJTU"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InfluxDBClient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client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InfluxDBClientFactory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080808"/>
                </a:solidFill>
                <a:effectLst/>
                <a:latin typeface="JetBrains Mono"/>
              </a:rPr>
              <a:t>create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"http://localhost:8086"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token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.toCharArray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 data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JetBrains Mono"/>
              </a:rPr>
              <a:t>mem,host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=host1 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JetBrains Mono"/>
              </a:rPr>
              <a:t>used_percent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=23.43234543"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try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WriteApi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writeApi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.getWriteApi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()) 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writeApi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.writeRecord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bucket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org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WritePrecision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871094"/>
                </a:solidFill>
                <a:effectLst/>
                <a:latin typeface="JetBrains Mono"/>
              </a:rPr>
              <a:t>NS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data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177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1FFCF-1382-3B4D-9BE9-32F1896D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538B8-3580-BD48-BD00-CD7186EA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InfluxDB2Example.java – Write/Read Bucket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D649BC-9C68-3C44-80DB-310D87B2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08F05C-8786-E047-BEB9-189850B509BD}"/>
              </a:ext>
            </a:extLst>
          </p:cNvPr>
          <p:cNvSpPr/>
          <p:nvPr/>
        </p:nvSpPr>
        <p:spPr>
          <a:xfrm>
            <a:off x="395536" y="1282918"/>
            <a:ext cx="83529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Point point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Point</a:t>
            </a:r>
            <a:b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              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>
                <a:solidFill>
                  <a:srgbClr val="080808"/>
                </a:solidFill>
                <a:effectLst/>
                <a:latin typeface="JetBrains Mono"/>
              </a:rPr>
              <a:t>measurement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"mem"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    .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addTag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"host"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"host1"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    .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addField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" altLang="zh-CN" sz="1400" dirty="0" err="1">
                <a:solidFill>
                  <a:srgbClr val="067D17"/>
                </a:solidFill>
                <a:effectLst/>
                <a:latin typeface="JetBrains Mono"/>
              </a:rPr>
              <a:t>used_percent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1750EB"/>
                </a:solidFill>
                <a:effectLst/>
                <a:latin typeface="JetBrains Mono"/>
              </a:rPr>
              <a:t>23.43234543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    .time(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Instant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080808"/>
                </a:solidFill>
                <a:effectLst/>
                <a:latin typeface="JetBrains Mono"/>
              </a:rPr>
              <a:t>now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(),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WritePrecision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871094"/>
                </a:solidFill>
                <a:effectLst/>
                <a:latin typeface="JetBrains Mono"/>
              </a:rPr>
              <a:t>NS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try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WriteApi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writeApi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.getWriteApi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()) 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writeApi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.writePoint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bucket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org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point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Mem mem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new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Mem();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mem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JetBrains Mono"/>
              </a:rPr>
              <a:t>host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"host1"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mem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JetBrains Mono"/>
              </a:rPr>
              <a:t>used_percent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>
                <a:solidFill>
                  <a:srgbClr val="1750EB"/>
                </a:solidFill>
                <a:effectLst/>
                <a:latin typeface="JetBrains Mono"/>
              </a:rPr>
              <a:t>23.43234543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mem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dirty="0" err="1">
                <a:solidFill>
                  <a:srgbClr val="871094"/>
                </a:solidFill>
                <a:effectLst/>
                <a:latin typeface="JetBrains Mono"/>
              </a:rPr>
              <a:t>time</a:t>
            </a:r>
            <a:r>
              <a:rPr lang="en" altLang="zh-CN" sz="1400" dirty="0">
                <a:solidFill>
                  <a:srgbClr val="871094"/>
                </a:solidFill>
                <a:effectLst/>
                <a:latin typeface="JetBrains Mono"/>
              </a:rPr>
              <a:t>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Instant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080808"/>
                </a:solidFill>
                <a:effectLst/>
                <a:latin typeface="JetBrains Mono"/>
              </a:rPr>
              <a:t>now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8443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1FFCF-1382-3B4D-9BE9-32F1896D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538B8-3580-BD48-BD00-CD7186EA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InfluxDB2Example.java – Write/Read Bucket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D649BC-9C68-3C44-80DB-310D87B2C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08F05C-8786-E047-BEB9-189850B509BD}"/>
              </a:ext>
            </a:extLst>
          </p:cNvPr>
          <p:cNvSpPr/>
          <p:nvPr/>
        </p:nvSpPr>
        <p:spPr>
          <a:xfrm>
            <a:off x="395536" y="1282918"/>
            <a:ext cx="8352928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try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WriteApi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writeApi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.getWriteApi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()) 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writeApi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.writeMeasurement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bucket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org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WritePrecision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871094"/>
                </a:solidFill>
                <a:effectLst/>
                <a:latin typeface="JetBrains Mono"/>
              </a:rPr>
              <a:t>NS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mem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String query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String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080808"/>
                </a:solidFill>
                <a:effectLst/>
                <a:latin typeface="JetBrains Mono"/>
              </a:rPr>
              <a:t>format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"from(bucket: </a:t>
            </a:r>
            <a:r>
              <a:rPr lang="en" altLang="zh-CN" sz="1400" dirty="0">
                <a:solidFill>
                  <a:srgbClr val="0037A6"/>
                </a:solidFill>
                <a:effectLst/>
                <a:latin typeface="JetBrains Mono"/>
              </a:rPr>
              <a:t>\"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%s</a:t>
            </a:r>
            <a:r>
              <a:rPr lang="en" altLang="zh-CN" sz="1400" dirty="0">
                <a:solidFill>
                  <a:srgbClr val="0037A6"/>
                </a:solidFill>
                <a:effectLst/>
                <a:latin typeface="JetBrains Mono"/>
              </a:rPr>
              <a:t>\"</a:t>
            </a:r>
            <a:r>
              <a:rPr lang="en" altLang="zh-CN" sz="1400" dirty="0">
                <a:solidFill>
                  <a:srgbClr val="067D17"/>
                </a:solidFill>
                <a:effectLst/>
                <a:latin typeface="JetBrains Mono"/>
              </a:rPr>
              <a:t>) |&gt; range(start: -1h)"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bucket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FluxTable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tables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client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.getQueryApi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().query(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query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org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Iterator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FluxTable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it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tables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.iterator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while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.hasNext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()) 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FluxTable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ft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it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.next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List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&lt;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FluxRecord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records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ft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.getRecords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lang="en" altLang="zh-CN" sz="1400" dirty="0">
                <a:solidFill>
                  <a:srgbClr val="0033B3"/>
                </a:solidFill>
                <a:effectLst/>
                <a:latin typeface="JetBrains Mono"/>
              </a:rPr>
              <a:t>for 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FluxRecord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 record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lang="en" altLang="zh-CN" sz="1400" dirty="0">
                <a:solidFill>
                  <a:srgbClr val="000000"/>
                </a:solidFill>
                <a:effectLst/>
                <a:latin typeface="JetBrains Mono"/>
              </a:rPr>
              <a:t>records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) {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System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</a:t>
            </a:r>
            <a:r>
              <a:rPr lang="en" altLang="zh-CN" sz="1400" i="1" dirty="0" err="1">
                <a:solidFill>
                  <a:srgbClr val="871094"/>
                </a:solidFill>
                <a:effectLst/>
                <a:latin typeface="JetBrains Mono"/>
              </a:rPr>
              <a:t>out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.println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" altLang="zh-CN" sz="1400" dirty="0" err="1">
                <a:solidFill>
                  <a:srgbClr val="000000"/>
                </a:solidFill>
                <a:effectLst/>
                <a:latin typeface="JetBrains Mono"/>
              </a:rPr>
              <a:t>record</a:t>
            </a:r>
            <a:r>
              <a:rPr lang="en" altLang="zh-CN" sz="1400" dirty="0" err="1">
                <a:solidFill>
                  <a:srgbClr val="080808"/>
                </a:solidFill>
                <a:effectLst/>
                <a:latin typeface="JetBrains Mono"/>
              </a:rPr>
              <a:t>.getValues</a:t>
            </a: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());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    }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    }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" altLang="zh-CN" sz="1400" dirty="0">
                <a:solidFill>
                  <a:srgbClr val="080808"/>
                </a:solidFill>
                <a:effectLst/>
                <a:latin typeface="JetBrains Mono"/>
              </a:rPr>
              <a:t>}</a:t>
            </a:r>
          </a:p>
          <a:p>
            <a:br>
              <a:rPr lang="en-US" altLang="zh-CN" sz="1100" dirty="0"/>
            </a:b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603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3DB1A8-CFB9-ED4B-895F-E29D5528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85DE3-A1BA-F74B-BA8C-BAD1BB25E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45678C-1437-1F4A-B0BC-5B502EC80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6A09CF-320C-095C-01A7-3EE61460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64" y="3866858"/>
            <a:ext cx="7772400" cy="12889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4FF00-668E-BC96-CA44-68F822E9B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45073"/>
            <a:ext cx="7772400" cy="280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7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atinLnBrk="1"/>
            <a:r>
              <a:rPr lang="zh-CN" altLang="en-US" b="1" dirty="0"/>
              <a:t>时序数据库简介</a:t>
            </a:r>
            <a:endParaRPr lang="en-US" altLang="zh-CN" dirty="0"/>
          </a:p>
          <a:p>
            <a:pPr lvl="1" latinLnBrk="1"/>
            <a:r>
              <a:rPr lang="en-US" altLang="zh-CN" dirty="0">
                <a:hlinkClick r:id="rId3"/>
              </a:rPr>
              <a:t>https://zhuanlan.zhihu.com/p/115567891</a:t>
            </a:r>
            <a:endParaRPr lang="en-US" altLang="zh-CN" dirty="0"/>
          </a:p>
          <a:p>
            <a:pPr latinLnBrk="1"/>
            <a:r>
              <a:rPr lang="en-US" altLang="zh-CN" dirty="0"/>
              <a:t>Time series database (TSDB) explained</a:t>
            </a:r>
          </a:p>
          <a:p>
            <a:pPr lvl="1" latinLnBrk="1"/>
            <a:r>
              <a:rPr kumimoji="1" lang="en-US" altLang="zh-CN" dirty="0">
                <a:hlinkClick r:id="rId4"/>
              </a:rPr>
              <a:t>https://www.influxdata.com/time-series-database/</a:t>
            </a:r>
            <a:endParaRPr lang="en-US" altLang="zh-CN" dirty="0"/>
          </a:p>
          <a:p>
            <a:pPr latinLnBrk="1"/>
            <a:r>
              <a:rPr lang="en-US" altLang="zh-CN" dirty="0"/>
              <a:t>DB-Engines Ranking of Time Series DBMS</a:t>
            </a:r>
          </a:p>
          <a:p>
            <a:pPr lvl="1" latinLnBrk="1"/>
            <a:r>
              <a:rPr lang="en-US" altLang="zh-CN" dirty="0">
                <a:hlinkClick r:id="rId5"/>
              </a:rPr>
              <a:t>https://db-engines.com/en/ranking/time+series+dbms</a:t>
            </a:r>
            <a:r>
              <a:rPr lang="zh-CN" altLang="en-US" dirty="0"/>
              <a:t> </a:t>
            </a:r>
            <a:endParaRPr lang="en-US" altLang="zh-CN" dirty="0"/>
          </a:p>
          <a:p>
            <a:pPr latinLnBrk="1"/>
            <a:r>
              <a:rPr lang="en-US" altLang="zh-CN" dirty="0"/>
              <a:t>Why Time Series Matters for Metrics, Real-Time Analytics and Sensor Data</a:t>
            </a:r>
          </a:p>
          <a:p>
            <a:pPr lvl="1" latinLnBrk="1"/>
            <a:r>
              <a:rPr lang="en-US" altLang="zh-CN" dirty="0">
                <a:hlinkClick r:id="rId6"/>
              </a:rPr>
              <a:t>http://get.influxdata.com/rs/972-GDU-533/images/why%20time%20series.pdf</a:t>
            </a:r>
            <a:r>
              <a:rPr lang="zh-CN" altLang="en-US" dirty="0"/>
              <a:t> </a:t>
            </a:r>
            <a:endParaRPr lang="en-US" altLang="zh-CN" dirty="0"/>
          </a:p>
          <a:p>
            <a:pPr latinLnBrk="1"/>
            <a:r>
              <a:rPr lang="en-US" altLang="zh-CN" dirty="0" err="1"/>
              <a:t>InfluxData</a:t>
            </a:r>
            <a:r>
              <a:rPr lang="en-US" altLang="zh-CN" dirty="0"/>
              <a:t> Downloads</a:t>
            </a:r>
          </a:p>
          <a:p>
            <a:pPr lvl="1" latinLnBrk="1"/>
            <a:r>
              <a:rPr lang="en" altLang="zh-CN" dirty="0">
                <a:hlinkClick r:id="rId7"/>
              </a:rPr>
              <a:t>https://portal.influxdata.com/downloads/</a:t>
            </a:r>
            <a:r>
              <a:rPr lang="en-US" altLang="zh-CN" dirty="0"/>
              <a:t> </a:t>
            </a:r>
          </a:p>
          <a:p>
            <a:pPr latinLnBrk="1"/>
            <a:r>
              <a:rPr lang="en-US" altLang="zh-CN" dirty="0" err="1"/>
              <a:t>influxdb</a:t>
            </a:r>
            <a:r>
              <a:rPr lang="en-US" altLang="zh-CN" dirty="0"/>
              <a:t>-client-java</a:t>
            </a:r>
          </a:p>
          <a:p>
            <a:pPr lvl="1" latinLnBrk="1"/>
            <a:r>
              <a:rPr lang="en" altLang="zh-CN" dirty="0">
                <a:hlinkClick r:id="rId8"/>
              </a:rPr>
              <a:t>https://github.com/influxdata/influxdb-client-java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5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1670" y="3327834"/>
            <a:ext cx="35103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5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Thank You!</a:t>
            </a:r>
            <a:endParaRPr lang="zh-CN" altLang="en-US" sz="45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08" y="489226"/>
            <a:ext cx="1848521" cy="517586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03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0DBCB-9FA2-8B49-AE11-658CC4E1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DB-Engines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DBMS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401A7-0EA2-224C-A3DB-FCE74CD02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DB-Engines Ranking of Time Series DBMS</a:t>
            </a:r>
          </a:p>
          <a:p>
            <a:pPr lvl="1"/>
            <a:r>
              <a:rPr lang="en-US" altLang="zh-CN" dirty="0">
                <a:hlinkClick r:id="rId2"/>
              </a:rPr>
              <a:t>https://db-engines.com/en/ranking/time+series+dbms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A464C7-ED98-BC45-A538-7B8719F91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9AA38ED-5B0C-6D27-FFA3-94B5928DE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2" y="1591971"/>
            <a:ext cx="7772400" cy="351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2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2C6A8-787C-9006-FFC3-6C7DBDC3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3F3C3B-143B-E25E-F85B-A754D22BF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3F055-5916-5B1B-EAB4-2E2FA9C88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699542"/>
            <a:ext cx="6192688" cy="41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7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B25AB-23A4-2948-B3D4-E2FE95A2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9BCD4-2D98-494E-B187-C8EE606D4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altLang="zh-CN" dirty="0" err="1"/>
              <a:t>InfluxDB</a:t>
            </a:r>
            <a:r>
              <a:rPr lang="en-US" altLang="zh-CN" dirty="0"/>
              <a:t> is the time series platform</a:t>
            </a:r>
          </a:p>
          <a:p>
            <a:pPr lvl="1" fontAlgn="base"/>
            <a:r>
              <a:rPr lang="en-US" altLang="zh-CN" dirty="0"/>
              <a:t>Build real-time applications for analytics, IoT and cloud-native services in less time with less code using </a:t>
            </a:r>
            <a:r>
              <a:rPr lang="en-US" altLang="zh-CN" dirty="0" err="1"/>
              <a:t>InfluxDB</a:t>
            </a:r>
            <a:r>
              <a:rPr lang="en-US" altLang="zh-CN" dirty="0"/>
              <a:t>. </a:t>
            </a:r>
          </a:p>
          <a:p>
            <a:pPr lvl="1" fontAlgn="base"/>
            <a:r>
              <a:rPr lang="en-US" altLang="zh-CN" dirty="0"/>
              <a:t>At its heart is a database purpose-built to handle </a:t>
            </a:r>
            <a:r>
              <a:rPr lang="en-US" altLang="zh-CN" dirty="0">
                <a:solidFill>
                  <a:srgbClr val="FF0000"/>
                </a:solidFill>
              </a:rPr>
              <a:t>the epic volumes and countless sources of time-stamped data</a:t>
            </a:r>
            <a:r>
              <a:rPr lang="en-US" altLang="zh-CN" dirty="0"/>
              <a:t> produced by sensors, applications and infrastructure. </a:t>
            </a:r>
          </a:p>
          <a:p>
            <a:pPr lvl="1" fontAlgn="base"/>
            <a:r>
              <a:rPr lang="en-US" altLang="zh-CN" dirty="0"/>
              <a:t>If time is relevant to your data, you need a time series database.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5A49A9-6691-954F-8A72-7D199595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A32550-1A94-0741-9F10-78F3B255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56" y="2587068"/>
            <a:ext cx="7723688" cy="25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7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E80C0-C219-1946-8415-4A708998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Telegraf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C96BD5-784F-B547-BA4A-4336C0478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256" y="714070"/>
            <a:ext cx="6714963" cy="442943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570794-7C4A-AB4C-980D-2E3BF53E4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81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E6285-88CB-F244-ACDF-1721E2F5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InfluxDB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concepts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5459E4-12DE-2E49-8489-D5B83510C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InfluxDB data elements</a:t>
            </a:r>
          </a:p>
          <a:p>
            <a:pPr lvl="1"/>
            <a:r>
              <a:rPr lang="en-US" altLang="zh-CN" sz="1600" dirty="0" err="1"/>
              <a:t>InfluxDB</a:t>
            </a:r>
            <a:r>
              <a:rPr lang="en-US" altLang="zh-CN" sz="1600" dirty="0"/>
              <a:t> structures data using elements such as </a:t>
            </a:r>
            <a:r>
              <a:rPr lang="en-US" altLang="zh-CN" sz="1600" dirty="0">
                <a:solidFill>
                  <a:srgbClr val="FF0000"/>
                </a:solidFill>
              </a:rPr>
              <a:t>timestamps</a:t>
            </a:r>
            <a:r>
              <a:rPr lang="en-US" altLang="zh-CN" sz="1600" dirty="0"/>
              <a:t>, </a:t>
            </a:r>
            <a:r>
              <a:rPr lang="en-US" altLang="zh-CN" sz="1600" dirty="0">
                <a:solidFill>
                  <a:srgbClr val="FF0000"/>
                </a:solidFill>
              </a:rPr>
              <a:t>field keys</a:t>
            </a:r>
            <a:r>
              <a:rPr lang="en-US" altLang="zh-CN" sz="1600" dirty="0"/>
              <a:t>, </a:t>
            </a:r>
            <a:r>
              <a:rPr lang="en-US" altLang="zh-CN" sz="1600" dirty="0">
                <a:solidFill>
                  <a:srgbClr val="FF0000"/>
                </a:solidFill>
              </a:rPr>
              <a:t>field values</a:t>
            </a:r>
            <a:r>
              <a:rPr lang="en-US" altLang="zh-CN" sz="1600" dirty="0"/>
              <a:t>, </a:t>
            </a:r>
            <a:r>
              <a:rPr lang="en-US" altLang="zh-CN" sz="1600" dirty="0">
                <a:solidFill>
                  <a:srgbClr val="FF0000"/>
                </a:solidFill>
              </a:rPr>
              <a:t>tags</a:t>
            </a:r>
            <a:r>
              <a:rPr lang="en-US" altLang="zh-CN" sz="1600" dirty="0"/>
              <a:t>, etc.</a:t>
            </a:r>
          </a:p>
          <a:p>
            <a:pPr lvl="1"/>
            <a:r>
              <a:rPr lang="en-US" altLang="zh-CN" sz="1600" dirty="0"/>
              <a:t>The sample data below is used to illustrate data elements concepts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54D243-2B91-AC47-9B88-0274315E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8ED7-1FAF-4BEC-A906-EB6564C334E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64FC297-1B63-B143-A380-14B263039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79662"/>
            <a:ext cx="6841755" cy="2867185"/>
          </a:xfrm>
          <a:prstGeom prst="rect">
            <a:avLst/>
          </a:prstGeom>
        </p:spPr>
      </p:pic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BACEFCDB-360F-364F-A26C-3040F989D2FC}"/>
              </a:ext>
            </a:extLst>
          </p:cNvPr>
          <p:cNvSpPr/>
          <p:nvPr/>
        </p:nvSpPr>
        <p:spPr>
          <a:xfrm>
            <a:off x="1331640" y="4614905"/>
            <a:ext cx="1296144" cy="225098"/>
          </a:xfrm>
          <a:prstGeom prst="wedgeRoundRectCallout">
            <a:avLst>
              <a:gd name="adj1" fmla="val -6198"/>
              <a:gd name="adj2" fmla="val -157898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timestamps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7" name="圆角矩形标注 6">
            <a:extLst>
              <a:ext uri="{FF2B5EF4-FFF2-40B4-BE49-F238E27FC236}">
                <a16:creationId xmlns:a16="http://schemas.microsoft.com/office/drawing/2014/main" id="{8425117C-D3DC-3642-A682-EC3BF17CD9E0}"/>
              </a:ext>
            </a:extLst>
          </p:cNvPr>
          <p:cNvSpPr/>
          <p:nvPr/>
        </p:nvSpPr>
        <p:spPr>
          <a:xfrm>
            <a:off x="2771800" y="4614905"/>
            <a:ext cx="1296144" cy="225098"/>
          </a:xfrm>
          <a:prstGeom prst="wedgeRoundRectCallout">
            <a:avLst>
              <a:gd name="adj1" fmla="val -6198"/>
              <a:gd name="adj2" fmla="val -157898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bg1"/>
                </a:solidFill>
              </a:rPr>
              <a:t>measurement</a:t>
            </a:r>
            <a:endParaRPr kumimoji="1" lang="zh-CN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圆角矩形标注 7">
            <a:extLst>
              <a:ext uri="{FF2B5EF4-FFF2-40B4-BE49-F238E27FC236}">
                <a16:creationId xmlns:a16="http://schemas.microsoft.com/office/drawing/2014/main" id="{A4946DAA-A312-9B49-9842-E7F6B9FE2602}"/>
              </a:ext>
            </a:extLst>
          </p:cNvPr>
          <p:cNvSpPr/>
          <p:nvPr/>
        </p:nvSpPr>
        <p:spPr>
          <a:xfrm>
            <a:off x="4391980" y="4614893"/>
            <a:ext cx="684076" cy="225098"/>
          </a:xfrm>
          <a:prstGeom prst="wedgeRoundRectCallout">
            <a:avLst>
              <a:gd name="adj1" fmla="val -10464"/>
              <a:gd name="adj2" fmla="val -130017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Tag value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9" name="圆角矩形标注 8">
            <a:extLst>
              <a:ext uri="{FF2B5EF4-FFF2-40B4-BE49-F238E27FC236}">
                <a16:creationId xmlns:a16="http://schemas.microsoft.com/office/drawing/2014/main" id="{478EF7F7-F5E8-1747-BEBB-37C4DC81C68D}"/>
              </a:ext>
            </a:extLst>
          </p:cNvPr>
          <p:cNvSpPr/>
          <p:nvPr/>
        </p:nvSpPr>
        <p:spPr>
          <a:xfrm>
            <a:off x="5292080" y="4614881"/>
            <a:ext cx="684076" cy="225098"/>
          </a:xfrm>
          <a:prstGeom prst="wedgeRoundRectCallout">
            <a:avLst>
              <a:gd name="adj1" fmla="val -10464"/>
              <a:gd name="adj2" fmla="val -130017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Tag value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0" name="圆角矩形标注 9">
            <a:extLst>
              <a:ext uri="{FF2B5EF4-FFF2-40B4-BE49-F238E27FC236}">
                <a16:creationId xmlns:a16="http://schemas.microsoft.com/office/drawing/2014/main" id="{5944ADF0-BC4E-524C-A0D5-099B2261D50E}"/>
              </a:ext>
            </a:extLst>
          </p:cNvPr>
          <p:cNvSpPr/>
          <p:nvPr/>
        </p:nvSpPr>
        <p:spPr>
          <a:xfrm>
            <a:off x="6192180" y="4614881"/>
            <a:ext cx="684076" cy="225098"/>
          </a:xfrm>
          <a:prstGeom prst="wedgeRoundRectCallout">
            <a:avLst>
              <a:gd name="adj1" fmla="val -10464"/>
              <a:gd name="adj2" fmla="val -130017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Field key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  <p:sp>
        <p:nvSpPr>
          <p:cNvPr id="11" name="圆角矩形标注 10">
            <a:extLst>
              <a:ext uri="{FF2B5EF4-FFF2-40B4-BE49-F238E27FC236}">
                <a16:creationId xmlns:a16="http://schemas.microsoft.com/office/drawing/2014/main" id="{B5917D73-A50D-E14A-969F-D7EB2A1238C0}"/>
              </a:ext>
            </a:extLst>
          </p:cNvPr>
          <p:cNvSpPr/>
          <p:nvPr/>
        </p:nvSpPr>
        <p:spPr>
          <a:xfrm>
            <a:off x="6948264" y="4623317"/>
            <a:ext cx="864096" cy="225098"/>
          </a:xfrm>
          <a:prstGeom prst="wedgeRoundRectCallout">
            <a:avLst>
              <a:gd name="adj1" fmla="val -10464"/>
              <a:gd name="adj2" fmla="val -130017"/>
              <a:gd name="adj3" fmla="val 16667"/>
            </a:avLst>
          </a:prstGeom>
          <a:solidFill>
            <a:srgbClr val="935D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solidFill>
                  <a:schemeClr val="bg1"/>
                </a:solidFill>
              </a:rPr>
              <a:t>Filed value</a:t>
            </a:r>
            <a:endParaRPr kumimoji="1" lang="zh-CN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44798</TotalTime>
  <Words>4061</Words>
  <Application>Microsoft Macintosh PowerPoint</Application>
  <PresentationFormat>全屏显示(16:9)</PresentationFormat>
  <Paragraphs>405</Paragraphs>
  <Slides>49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微软雅黑</vt:lpstr>
      <vt:lpstr>JetBrains Mono</vt:lpstr>
      <vt:lpstr>Arial</vt:lpstr>
      <vt:lpstr>Calibri</vt:lpstr>
      <vt:lpstr>Cambria</vt:lpstr>
      <vt:lpstr>Tahoma</vt:lpstr>
      <vt:lpstr>Times New Roman</vt:lpstr>
      <vt:lpstr>Office 主题​​</vt:lpstr>
      <vt:lpstr>Architecture of Enterprise Applications 18 Timeseries Database </vt:lpstr>
      <vt:lpstr>Contents and Objectives</vt:lpstr>
      <vt:lpstr>What is a time series database?</vt:lpstr>
      <vt:lpstr>Why is a time series database important now?</vt:lpstr>
      <vt:lpstr>DB-Engines Ranking of Time Series DBMS</vt:lpstr>
      <vt:lpstr>InfluxDB</vt:lpstr>
      <vt:lpstr>InfluxDB</vt:lpstr>
      <vt:lpstr>InfluxDB &amp; Telegraf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key concepts</vt:lpstr>
      <vt:lpstr>InfluxDB design principle</vt:lpstr>
      <vt:lpstr>InfluxDB design principle</vt:lpstr>
      <vt:lpstr>InfluxDB design principle</vt:lpstr>
      <vt:lpstr>InfluxDB storage engine</vt:lpstr>
      <vt:lpstr>InfluxDB storage engine</vt:lpstr>
      <vt:lpstr>InfluxDB storage engine</vt:lpstr>
      <vt:lpstr>InfluxDB storage engine</vt:lpstr>
      <vt:lpstr>InfluxDB storage engine</vt:lpstr>
      <vt:lpstr>InfluxDB storage engine</vt:lpstr>
      <vt:lpstr>InfluxDB file system layout</vt:lpstr>
      <vt:lpstr>InfluxDB file system layout</vt:lpstr>
      <vt:lpstr>InfluxDB shards and shard groups</vt:lpstr>
      <vt:lpstr>InfluxDB shards and shard groups</vt:lpstr>
      <vt:lpstr>InfluxDB shards and shard groups</vt:lpstr>
      <vt:lpstr>Shard life-cycle</vt:lpstr>
      <vt:lpstr>Shard life-cycle</vt:lpstr>
      <vt:lpstr>Shard life-cycle</vt:lpstr>
      <vt:lpstr>Run InfluxDB</vt:lpstr>
      <vt:lpstr>Run InfluxDB</vt:lpstr>
      <vt:lpstr>InfluxDB Data Explorer</vt:lpstr>
      <vt:lpstr>Access InfluxDB via Java</vt:lpstr>
      <vt:lpstr>Access InfluxDB via Java</vt:lpstr>
      <vt:lpstr>Access InfluxDB via Java</vt:lpstr>
      <vt:lpstr>Access InfluxDB via Java</vt:lpstr>
      <vt:lpstr>Access InfluxDB via Java</vt:lpstr>
      <vt:lpstr>Access InfluxDB via Java</vt:lpstr>
      <vt:lpstr>Access InfluxDB via Java</vt:lpstr>
      <vt:lpstr>Access InfluxDB via Java</vt:lpstr>
      <vt:lpstr>Access InfluxDB via Java</vt:lpstr>
      <vt:lpstr>References</vt:lpstr>
      <vt:lpstr>PowerPoint 演示文稿</vt:lpstr>
    </vt:vector>
  </TitlesOfParts>
  <Company>REINS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REINS PPT</dc:title>
  <dc:subject>REINS BLUE</dc:subject>
  <dc:creator>REINS</dc:creator>
  <cp:lastModifiedBy>haopeng chen</cp:lastModifiedBy>
  <cp:revision>1835</cp:revision>
  <cp:lastPrinted>2017-04-16T23:56:44Z</cp:lastPrinted>
  <dcterms:created xsi:type="dcterms:W3CDTF">2011-12-13T14:18:46Z</dcterms:created>
  <dcterms:modified xsi:type="dcterms:W3CDTF">2023-10-30T02:36:34Z</dcterms:modified>
</cp:coreProperties>
</file>